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965" r:id="rId2"/>
    <p:sldMasterId id="2147483976" r:id="rId3"/>
    <p:sldMasterId id="2147483987" r:id="rId4"/>
  </p:sldMasterIdLst>
  <p:notesMasterIdLst>
    <p:notesMasterId r:id="rId25"/>
  </p:notesMasterIdLst>
  <p:handoutMasterIdLst>
    <p:handoutMasterId r:id="rId26"/>
  </p:handoutMasterIdLst>
  <p:sldIdLst>
    <p:sldId id="256" r:id="rId5"/>
    <p:sldId id="260" r:id="rId6"/>
    <p:sldId id="265" r:id="rId7"/>
    <p:sldId id="258" r:id="rId8"/>
    <p:sldId id="281" r:id="rId9"/>
    <p:sldId id="291" r:id="rId10"/>
    <p:sldId id="282" r:id="rId11"/>
    <p:sldId id="292" r:id="rId12"/>
    <p:sldId id="273" r:id="rId13"/>
    <p:sldId id="278" r:id="rId14"/>
    <p:sldId id="274" r:id="rId15"/>
    <p:sldId id="283" r:id="rId16"/>
    <p:sldId id="279" r:id="rId17"/>
    <p:sldId id="284" r:id="rId18"/>
    <p:sldId id="285" r:id="rId19"/>
    <p:sldId id="290" r:id="rId20"/>
    <p:sldId id="286" r:id="rId21"/>
    <p:sldId id="287" r:id="rId22"/>
    <p:sldId id="289" r:id="rId23"/>
    <p:sldId id="288" r:id="rId2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Paul"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0E59"/>
    <a:srgbClr val="003087"/>
    <a:srgbClr val="0072C5"/>
    <a:srgbClr val="005EB8"/>
    <a:srgbClr val="4D4D4C"/>
    <a:srgbClr val="006AB4"/>
    <a:srgbClr val="009999"/>
    <a:srgbClr val="33CCCC"/>
    <a:srgbClr val="C10071"/>
    <a:srgbClr val="003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2" autoAdjust="0"/>
    <p:restoredTop sz="96966" autoAdjust="0"/>
  </p:normalViewPr>
  <p:slideViewPr>
    <p:cSldViewPr snapToGrid="0">
      <p:cViewPr varScale="1">
        <p:scale>
          <a:sx n="112" d="100"/>
          <a:sy n="112" d="100"/>
        </p:scale>
        <p:origin x="1062" y="96"/>
      </p:cViewPr>
      <p:guideLst>
        <p:guide orient="horz" pos="2160"/>
        <p:guide pos="3840"/>
      </p:guideLst>
    </p:cSldViewPr>
  </p:slideViewPr>
  <p:outlineViewPr>
    <p:cViewPr>
      <p:scale>
        <a:sx n="33" d="100"/>
        <a:sy n="33" d="100"/>
      </p:scale>
      <p:origin x="0" y="-764"/>
    </p:cViewPr>
  </p:outlineViewPr>
  <p:notesTextViewPr>
    <p:cViewPr>
      <p:scale>
        <a:sx n="125" d="100"/>
        <a:sy n="125" d="100"/>
      </p:scale>
      <p:origin x="0" y="0"/>
    </p:cViewPr>
  </p:notesTextViewPr>
  <p:sorterViewPr>
    <p:cViewPr>
      <p:scale>
        <a:sx n="100" d="100"/>
        <a:sy n="100" d="100"/>
      </p:scale>
      <p:origin x="0" y="-3030"/>
    </p:cViewPr>
  </p:sorterViewPr>
  <p:notesViewPr>
    <p:cSldViewPr snapToGrid="0">
      <p:cViewPr varScale="1">
        <p:scale>
          <a:sx n="110" d="100"/>
          <a:sy n="110" d="100"/>
        </p:scale>
        <p:origin x="5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an Cowley" userId="f34b2c3c-5192-430b-a49a-401dda59f2ce" providerId="ADAL" clId="{DEC186EE-AA14-4BDB-962F-C1A9473CC21C}"/>
    <pc:docChg chg="custSel modSld">
      <pc:chgData name="Conan Cowley" userId="f34b2c3c-5192-430b-a49a-401dda59f2ce" providerId="ADAL" clId="{DEC186EE-AA14-4BDB-962F-C1A9473CC21C}" dt="2024-11-04T09:38:48.409" v="0" actId="478"/>
      <pc:docMkLst>
        <pc:docMk/>
      </pc:docMkLst>
      <pc:sldChg chg="delSp mod">
        <pc:chgData name="Conan Cowley" userId="f34b2c3c-5192-430b-a49a-401dda59f2ce" providerId="ADAL" clId="{DEC186EE-AA14-4BDB-962F-C1A9473CC21C}" dt="2024-11-04T09:38:48.409" v="0" actId="478"/>
        <pc:sldMkLst>
          <pc:docMk/>
          <pc:sldMk cId="2097163153" sldId="256"/>
        </pc:sldMkLst>
        <pc:spChg chg="del">
          <ac:chgData name="Conan Cowley" userId="f34b2c3c-5192-430b-a49a-401dda59f2ce" providerId="ADAL" clId="{DEC186EE-AA14-4BDB-962F-C1A9473CC21C}" dt="2024-11-04T09:38:48.409" v="0" actId="478"/>
          <ac:spMkLst>
            <pc:docMk/>
            <pc:sldMk cId="2097163153" sldId="256"/>
            <ac:spMk id="4" creationId="{34B44BA7-574B-7904-2BD4-05AA0DF47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48498-31E9-4463-8DFD-EBB07C2464A9}" type="doc">
      <dgm:prSet loTypeId="urn:microsoft.com/office/officeart/2005/8/layout/hProcess11" loCatId="process" qsTypeId="urn:microsoft.com/office/officeart/2005/8/quickstyle/simple1" qsCatId="simple" csTypeId="urn:microsoft.com/office/officeart/2005/8/colors/accent1_2" csCatId="accent1" phldr="1"/>
      <dgm:spPr/>
    </dgm:pt>
    <dgm:pt modelId="{8C992E3E-3887-4A73-BAA5-093E286BB3B7}">
      <dgm:prSet phldrT="[Text]" custT="1"/>
      <dgm:spPr/>
      <dgm:t>
        <a:bodyPr/>
        <a:lstStyle/>
        <a:p>
          <a:pPr algn="ctr"/>
          <a:r>
            <a:rPr lang="en-GB" sz="1400" b="1" dirty="0"/>
            <a:t>November 2024</a:t>
          </a:r>
        </a:p>
      </dgm:t>
    </dgm:pt>
    <dgm:pt modelId="{C3AFD0B4-6D11-4BBF-B951-D321CB02EA49}" type="parTrans" cxnId="{180F38B3-CBA8-4239-A705-7124A9A889F2}">
      <dgm:prSet/>
      <dgm:spPr/>
      <dgm:t>
        <a:bodyPr/>
        <a:lstStyle/>
        <a:p>
          <a:endParaRPr lang="en-GB"/>
        </a:p>
      </dgm:t>
    </dgm:pt>
    <dgm:pt modelId="{CFE1F783-C592-4A83-8231-4DD6C6F1718D}" type="sibTrans" cxnId="{180F38B3-CBA8-4239-A705-7124A9A889F2}">
      <dgm:prSet/>
      <dgm:spPr/>
      <dgm:t>
        <a:bodyPr/>
        <a:lstStyle/>
        <a:p>
          <a:endParaRPr lang="en-GB"/>
        </a:p>
      </dgm:t>
    </dgm:pt>
    <dgm:pt modelId="{8672366D-A3B1-40AB-B6E6-A7E0543C0057}">
      <dgm:prSet phldrT="[Text]" custT="1"/>
      <dgm:spPr/>
      <dgm:t>
        <a:bodyPr/>
        <a:lstStyle/>
        <a:p>
          <a:pPr algn="ctr"/>
          <a:r>
            <a:rPr lang="en-GB" sz="1400" b="1" dirty="0"/>
            <a:t>November 2024 – February 2025</a:t>
          </a:r>
        </a:p>
      </dgm:t>
    </dgm:pt>
    <dgm:pt modelId="{FFB10F61-DBF6-4DA1-8CA1-E2280201B62D}" type="parTrans" cxnId="{DDF8692F-F7A7-4E91-BB6A-00FAE38406C7}">
      <dgm:prSet/>
      <dgm:spPr/>
      <dgm:t>
        <a:bodyPr/>
        <a:lstStyle/>
        <a:p>
          <a:endParaRPr lang="en-GB"/>
        </a:p>
      </dgm:t>
    </dgm:pt>
    <dgm:pt modelId="{61E95E2F-7140-4615-A389-A6B571C332A7}" type="sibTrans" cxnId="{DDF8692F-F7A7-4E91-BB6A-00FAE38406C7}">
      <dgm:prSet/>
      <dgm:spPr/>
      <dgm:t>
        <a:bodyPr/>
        <a:lstStyle/>
        <a:p>
          <a:endParaRPr lang="en-GB"/>
        </a:p>
      </dgm:t>
    </dgm:pt>
    <dgm:pt modelId="{99942327-3E41-407B-9841-E56658011975}">
      <dgm:prSet phldrT="[Text]" custT="1"/>
      <dgm:spPr/>
      <dgm:t>
        <a:bodyPr/>
        <a:lstStyle/>
        <a:p>
          <a:pPr algn="ctr"/>
          <a:r>
            <a:rPr lang="en-GB" sz="1400" b="1" dirty="0"/>
            <a:t>March 2025</a:t>
          </a:r>
        </a:p>
      </dgm:t>
    </dgm:pt>
    <dgm:pt modelId="{AF79490C-ADAF-4273-9F1F-12E117C7084F}" type="parTrans" cxnId="{7AFCD86E-45D8-4803-AF88-1DB843C526A6}">
      <dgm:prSet/>
      <dgm:spPr/>
      <dgm:t>
        <a:bodyPr/>
        <a:lstStyle/>
        <a:p>
          <a:endParaRPr lang="en-GB"/>
        </a:p>
      </dgm:t>
    </dgm:pt>
    <dgm:pt modelId="{D739FEB7-D26C-4A11-B39D-BD6D2B32EA27}" type="sibTrans" cxnId="{7AFCD86E-45D8-4803-AF88-1DB843C526A6}">
      <dgm:prSet/>
      <dgm:spPr/>
      <dgm:t>
        <a:bodyPr/>
        <a:lstStyle/>
        <a:p>
          <a:endParaRPr lang="en-GB"/>
        </a:p>
      </dgm:t>
    </dgm:pt>
    <dgm:pt modelId="{B6E1622E-F5E1-47A1-950E-941AE2BBFA1A}">
      <dgm:prSet phldrT="[Text]" custT="1"/>
      <dgm:spPr/>
      <dgm:t>
        <a:bodyPr/>
        <a:lstStyle/>
        <a:p>
          <a:pPr algn="ctr"/>
          <a:r>
            <a:rPr lang="en-GB" sz="1200" dirty="0"/>
            <a:t>Feedback 2023/24 PCN DES delivery findings to PCNs</a:t>
          </a:r>
        </a:p>
      </dgm:t>
    </dgm:pt>
    <dgm:pt modelId="{F3B77CB2-5F38-447C-ACAB-DAE0E2EE0DD4}" type="parTrans" cxnId="{CB58EE86-E406-4FEB-B19E-DA67D04CF51E}">
      <dgm:prSet/>
      <dgm:spPr/>
      <dgm:t>
        <a:bodyPr/>
        <a:lstStyle/>
        <a:p>
          <a:endParaRPr lang="en-GB"/>
        </a:p>
      </dgm:t>
    </dgm:pt>
    <dgm:pt modelId="{2B761984-707C-4F50-B6AE-43CA7A4C1FAE}" type="sibTrans" cxnId="{CB58EE86-E406-4FEB-B19E-DA67D04CF51E}">
      <dgm:prSet/>
      <dgm:spPr/>
      <dgm:t>
        <a:bodyPr/>
        <a:lstStyle/>
        <a:p>
          <a:endParaRPr lang="en-GB"/>
        </a:p>
      </dgm:t>
    </dgm:pt>
    <dgm:pt modelId="{DC131FE9-444F-42FF-97EC-EE6C297403F3}">
      <dgm:prSet phldrT="[Text]" custT="1"/>
      <dgm:spPr/>
      <dgm:t>
        <a:bodyPr/>
        <a:lstStyle/>
        <a:p>
          <a:pPr algn="ctr"/>
          <a:r>
            <a:rPr lang="en-GB" sz="1200" dirty="0"/>
            <a:t>Publish 2024/25 PCN DES assurance template on NCL GP website</a:t>
          </a:r>
        </a:p>
      </dgm:t>
    </dgm:pt>
    <dgm:pt modelId="{8EE6DE71-2880-4404-B75E-EFEA6D6D9463}" type="parTrans" cxnId="{1742710A-050B-4F19-AE36-3E838B746064}">
      <dgm:prSet/>
      <dgm:spPr/>
      <dgm:t>
        <a:bodyPr/>
        <a:lstStyle/>
        <a:p>
          <a:endParaRPr lang="en-GB"/>
        </a:p>
      </dgm:t>
    </dgm:pt>
    <dgm:pt modelId="{EC43905A-64B0-4755-B588-F5BB2678DF8E}" type="sibTrans" cxnId="{1742710A-050B-4F19-AE36-3E838B746064}">
      <dgm:prSet/>
      <dgm:spPr/>
      <dgm:t>
        <a:bodyPr/>
        <a:lstStyle/>
        <a:p>
          <a:endParaRPr lang="en-GB"/>
        </a:p>
      </dgm:t>
    </dgm:pt>
    <dgm:pt modelId="{570E206A-011A-4637-B29B-72BE6A174E8E}">
      <dgm:prSet phldrT="[Text]" custT="1"/>
      <dgm:spPr/>
      <dgm:t>
        <a:bodyPr/>
        <a:lstStyle/>
        <a:p>
          <a:pPr algn="ctr"/>
          <a:r>
            <a:rPr lang="en-GB" sz="1200" dirty="0"/>
            <a:t>PCNs collate data/activity</a:t>
          </a:r>
        </a:p>
      </dgm:t>
    </dgm:pt>
    <dgm:pt modelId="{2CA0D338-6AC7-43A1-849D-EC0724DAAF51}" type="parTrans" cxnId="{F5AF6D9A-5FC1-4CBF-9FAC-D02F022C2EC2}">
      <dgm:prSet/>
      <dgm:spPr/>
      <dgm:t>
        <a:bodyPr/>
        <a:lstStyle/>
        <a:p>
          <a:endParaRPr lang="en-GB"/>
        </a:p>
      </dgm:t>
    </dgm:pt>
    <dgm:pt modelId="{36356ADD-8EEF-48EA-AE21-5FABBFFBD9AF}" type="sibTrans" cxnId="{F5AF6D9A-5FC1-4CBF-9FAC-D02F022C2EC2}">
      <dgm:prSet/>
      <dgm:spPr/>
      <dgm:t>
        <a:bodyPr/>
        <a:lstStyle/>
        <a:p>
          <a:endParaRPr lang="en-GB"/>
        </a:p>
      </dgm:t>
    </dgm:pt>
    <dgm:pt modelId="{2605F5E4-97B5-4C8E-A67D-C6D112DDC76A}">
      <dgm:prSet phldrT="[Text]" custT="1"/>
      <dgm:spPr/>
      <dgm:t>
        <a:bodyPr/>
        <a:lstStyle/>
        <a:p>
          <a:pPr algn="ctr"/>
          <a:r>
            <a:rPr lang="en-GB" sz="1200" dirty="0"/>
            <a:t>ICB check-in with PCNs</a:t>
          </a:r>
        </a:p>
      </dgm:t>
    </dgm:pt>
    <dgm:pt modelId="{C8EDF51A-84A7-41A2-A7A0-F013FCB88B87}" type="parTrans" cxnId="{69C22BE0-02D0-4C44-8E24-3457BEFC46F7}">
      <dgm:prSet/>
      <dgm:spPr/>
      <dgm:t>
        <a:bodyPr/>
        <a:lstStyle/>
        <a:p>
          <a:endParaRPr lang="en-GB"/>
        </a:p>
      </dgm:t>
    </dgm:pt>
    <dgm:pt modelId="{7DB1D353-0F2F-4E47-A769-095849E9DE5B}" type="sibTrans" cxnId="{69C22BE0-02D0-4C44-8E24-3457BEFC46F7}">
      <dgm:prSet/>
      <dgm:spPr/>
      <dgm:t>
        <a:bodyPr/>
        <a:lstStyle/>
        <a:p>
          <a:endParaRPr lang="en-GB"/>
        </a:p>
      </dgm:t>
    </dgm:pt>
    <dgm:pt modelId="{5E9576F5-5B9A-416B-ADF5-3E13347B9D02}">
      <dgm:prSet phldrT="[Text]" custT="1"/>
      <dgm:spPr/>
      <dgm:t>
        <a:bodyPr/>
        <a:lstStyle/>
        <a:p>
          <a:pPr algn="ctr"/>
          <a:r>
            <a:rPr lang="en-GB" sz="1200" dirty="0"/>
            <a:t>PCNs complete 2024/25 DES assurance template and submit to ICB by 31/03/2025</a:t>
          </a:r>
        </a:p>
      </dgm:t>
    </dgm:pt>
    <dgm:pt modelId="{2D5668C9-817F-4B58-A65D-167E996897FB}" type="parTrans" cxnId="{8C04D60E-E940-404F-89AC-7A2AE911AAC4}">
      <dgm:prSet/>
      <dgm:spPr/>
      <dgm:t>
        <a:bodyPr/>
        <a:lstStyle/>
        <a:p>
          <a:endParaRPr lang="en-GB"/>
        </a:p>
      </dgm:t>
    </dgm:pt>
    <dgm:pt modelId="{79DDDE6D-BDF1-4585-9FAB-431D380DD9F6}" type="sibTrans" cxnId="{8C04D60E-E940-404F-89AC-7A2AE911AAC4}">
      <dgm:prSet/>
      <dgm:spPr/>
      <dgm:t>
        <a:bodyPr/>
        <a:lstStyle/>
        <a:p>
          <a:endParaRPr lang="en-GB"/>
        </a:p>
      </dgm:t>
    </dgm:pt>
    <dgm:pt modelId="{74F59975-C37E-425D-B6E2-B94FA05B6DEE}" type="pres">
      <dgm:prSet presAssocID="{0CE48498-31E9-4463-8DFD-EBB07C2464A9}" presName="Name0" presStyleCnt="0">
        <dgm:presLayoutVars>
          <dgm:dir/>
          <dgm:resizeHandles val="exact"/>
        </dgm:presLayoutVars>
      </dgm:prSet>
      <dgm:spPr/>
    </dgm:pt>
    <dgm:pt modelId="{29D39F4E-A438-4276-80F2-49557E1F77D7}" type="pres">
      <dgm:prSet presAssocID="{0CE48498-31E9-4463-8DFD-EBB07C2464A9}" presName="arrow" presStyleLbl="bgShp" presStyleIdx="0" presStyleCnt="1" custLinFactNeighborX="-361" custLinFactNeighborY="-33495"/>
      <dgm:spPr/>
    </dgm:pt>
    <dgm:pt modelId="{59923D99-FFAC-402D-BCE2-C2169C11E7F2}" type="pres">
      <dgm:prSet presAssocID="{0CE48498-31E9-4463-8DFD-EBB07C2464A9}" presName="points" presStyleCnt="0"/>
      <dgm:spPr/>
    </dgm:pt>
    <dgm:pt modelId="{08D2AA85-74D5-45FB-8DB5-A5E3A1A4717B}" type="pres">
      <dgm:prSet presAssocID="{8C992E3E-3887-4A73-BAA5-093E286BB3B7}" presName="compositeA" presStyleCnt="0"/>
      <dgm:spPr/>
    </dgm:pt>
    <dgm:pt modelId="{209E1CBE-2CBE-4E72-97DE-C639EC66A8B5}" type="pres">
      <dgm:prSet presAssocID="{8C992E3E-3887-4A73-BAA5-093E286BB3B7}" presName="textA" presStyleLbl="revTx" presStyleIdx="0" presStyleCnt="3" custScaleX="138667" custLinFactNeighborX="-531" custLinFactNeighborY="80587">
        <dgm:presLayoutVars>
          <dgm:bulletEnabled val="1"/>
        </dgm:presLayoutVars>
      </dgm:prSet>
      <dgm:spPr/>
    </dgm:pt>
    <dgm:pt modelId="{F659FBCC-8FE2-4D90-8FDF-D6CA5181275A}" type="pres">
      <dgm:prSet presAssocID="{8C992E3E-3887-4A73-BAA5-093E286BB3B7}" presName="circleA" presStyleLbl="node1" presStyleIdx="0" presStyleCnt="3" custLinFactY="-33981" custLinFactNeighborX="3884" custLinFactNeighborY="-100000"/>
      <dgm:spPr/>
    </dgm:pt>
    <dgm:pt modelId="{16BBA521-63A0-4703-9CAD-C9004279E9D5}" type="pres">
      <dgm:prSet presAssocID="{8C992E3E-3887-4A73-BAA5-093E286BB3B7}" presName="spaceA" presStyleCnt="0"/>
      <dgm:spPr/>
    </dgm:pt>
    <dgm:pt modelId="{02049789-F5C1-456A-ACE6-B52E732DE90F}" type="pres">
      <dgm:prSet presAssocID="{CFE1F783-C592-4A83-8231-4DD6C6F1718D}" presName="space" presStyleCnt="0"/>
      <dgm:spPr/>
    </dgm:pt>
    <dgm:pt modelId="{ABB8A8E2-0215-4BD5-81C4-BE220F0FD95F}" type="pres">
      <dgm:prSet presAssocID="{8672366D-A3B1-40AB-B6E6-A7E0543C0057}" presName="compositeB" presStyleCnt="0"/>
      <dgm:spPr/>
    </dgm:pt>
    <dgm:pt modelId="{99A1DBC3-7CB3-476A-885F-12B9EDDC02F3}" type="pres">
      <dgm:prSet presAssocID="{8672366D-A3B1-40AB-B6E6-A7E0543C0057}" presName="textB" presStyleLbl="revTx" presStyleIdx="1" presStyleCnt="3" custScaleX="137461" custLinFactY="-30175" custLinFactNeighborX="3226" custLinFactNeighborY="-100000">
        <dgm:presLayoutVars>
          <dgm:bulletEnabled val="1"/>
        </dgm:presLayoutVars>
      </dgm:prSet>
      <dgm:spPr/>
    </dgm:pt>
    <dgm:pt modelId="{0D82C92A-D435-4B24-A0E1-4CAB0B64D315}" type="pres">
      <dgm:prSet presAssocID="{8672366D-A3B1-40AB-B6E6-A7E0543C0057}" presName="circleB" presStyleLbl="node1" presStyleIdx="1" presStyleCnt="3" custLinFactY="-33981" custLinFactNeighborX="3884" custLinFactNeighborY="-100000"/>
      <dgm:spPr/>
    </dgm:pt>
    <dgm:pt modelId="{40D1A2CF-7594-470C-97C8-E521A158CFF7}" type="pres">
      <dgm:prSet presAssocID="{8672366D-A3B1-40AB-B6E6-A7E0543C0057}" presName="spaceB" presStyleCnt="0"/>
      <dgm:spPr/>
    </dgm:pt>
    <dgm:pt modelId="{EAD8FFDD-3E1B-4DBA-8154-E8626FF3FB78}" type="pres">
      <dgm:prSet presAssocID="{61E95E2F-7140-4615-A389-A6B571C332A7}" presName="space" presStyleCnt="0"/>
      <dgm:spPr/>
    </dgm:pt>
    <dgm:pt modelId="{06EB41FB-4F05-40E8-8934-7B584C8601F9}" type="pres">
      <dgm:prSet presAssocID="{99942327-3E41-407B-9841-E56658011975}" presName="compositeA" presStyleCnt="0"/>
      <dgm:spPr/>
    </dgm:pt>
    <dgm:pt modelId="{5B840D38-673D-4F50-B9B5-03A736B1281B}" type="pres">
      <dgm:prSet presAssocID="{99942327-3E41-407B-9841-E56658011975}" presName="textA" presStyleLbl="revTx" presStyleIdx="2" presStyleCnt="3" custLinFactNeighborX="1557" custLinFactNeighborY="77304">
        <dgm:presLayoutVars>
          <dgm:bulletEnabled val="1"/>
        </dgm:presLayoutVars>
      </dgm:prSet>
      <dgm:spPr/>
    </dgm:pt>
    <dgm:pt modelId="{128F96CB-CD77-4CCB-A3D7-EB9D35F0343B}" type="pres">
      <dgm:prSet presAssocID="{99942327-3E41-407B-9841-E56658011975}" presName="circleA" presStyleLbl="node1" presStyleIdx="2" presStyleCnt="3" custLinFactY="-33981" custLinFactNeighborX="3884" custLinFactNeighborY="-100000"/>
      <dgm:spPr/>
    </dgm:pt>
    <dgm:pt modelId="{5322D3B6-9FB1-4BAE-BF0C-9379E43D3533}" type="pres">
      <dgm:prSet presAssocID="{99942327-3E41-407B-9841-E56658011975}" presName="spaceA" presStyleCnt="0"/>
      <dgm:spPr/>
    </dgm:pt>
  </dgm:ptLst>
  <dgm:cxnLst>
    <dgm:cxn modelId="{1742710A-050B-4F19-AE36-3E838B746064}" srcId="{8C992E3E-3887-4A73-BAA5-093E286BB3B7}" destId="{DC131FE9-444F-42FF-97EC-EE6C297403F3}" srcOrd="1" destOrd="0" parTransId="{8EE6DE71-2880-4404-B75E-EFEA6D6D9463}" sibTransId="{EC43905A-64B0-4755-B588-F5BB2678DF8E}"/>
    <dgm:cxn modelId="{8C04D60E-E940-404F-89AC-7A2AE911AAC4}" srcId="{99942327-3E41-407B-9841-E56658011975}" destId="{5E9576F5-5B9A-416B-ADF5-3E13347B9D02}" srcOrd="0" destOrd="0" parTransId="{2D5668C9-817F-4B58-A65D-167E996897FB}" sibTransId="{79DDDE6D-BDF1-4585-9FAB-431D380DD9F6}"/>
    <dgm:cxn modelId="{42E62D1A-0E9E-45E1-A79F-BEB17021D741}" type="presOf" srcId="{8672366D-A3B1-40AB-B6E6-A7E0543C0057}" destId="{99A1DBC3-7CB3-476A-885F-12B9EDDC02F3}" srcOrd="0" destOrd="0" presId="urn:microsoft.com/office/officeart/2005/8/layout/hProcess11"/>
    <dgm:cxn modelId="{DDF8692F-F7A7-4E91-BB6A-00FAE38406C7}" srcId="{0CE48498-31E9-4463-8DFD-EBB07C2464A9}" destId="{8672366D-A3B1-40AB-B6E6-A7E0543C0057}" srcOrd="1" destOrd="0" parTransId="{FFB10F61-DBF6-4DA1-8CA1-E2280201B62D}" sibTransId="{61E95E2F-7140-4615-A389-A6B571C332A7}"/>
    <dgm:cxn modelId="{AF5EB335-1675-4760-A9BF-4077D5836D0F}" type="presOf" srcId="{570E206A-011A-4637-B29B-72BE6A174E8E}" destId="{99A1DBC3-7CB3-476A-885F-12B9EDDC02F3}" srcOrd="0" destOrd="1" presId="urn:microsoft.com/office/officeart/2005/8/layout/hProcess11"/>
    <dgm:cxn modelId="{7AFCD86E-45D8-4803-AF88-1DB843C526A6}" srcId="{0CE48498-31E9-4463-8DFD-EBB07C2464A9}" destId="{99942327-3E41-407B-9841-E56658011975}" srcOrd="2" destOrd="0" parTransId="{AF79490C-ADAF-4273-9F1F-12E117C7084F}" sibTransId="{D739FEB7-D26C-4A11-B39D-BD6D2B32EA27}"/>
    <dgm:cxn modelId="{EEA86B78-2B24-4C41-B0E2-82DEEE029A8C}" type="presOf" srcId="{B6E1622E-F5E1-47A1-950E-941AE2BBFA1A}" destId="{209E1CBE-2CBE-4E72-97DE-C639EC66A8B5}" srcOrd="0" destOrd="1" presId="urn:microsoft.com/office/officeart/2005/8/layout/hProcess11"/>
    <dgm:cxn modelId="{7035C37A-CC84-49E5-9CAF-67817F078739}" type="presOf" srcId="{99942327-3E41-407B-9841-E56658011975}" destId="{5B840D38-673D-4F50-B9B5-03A736B1281B}" srcOrd="0" destOrd="0" presId="urn:microsoft.com/office/officeart/2005/8/layout/hProcess11"/>
    <dgm:cxn modelId="{CB58EE86-E406-4FEB-B19E-DA67D04CF51E}" srcId="{8C992E3E-3887-4A73-BAA5-093E286BB3B7}" destId="{B6E1622E-F5E1-47A1-950E-941AE2BBFA1A}" srcOrd="0" destOrd="0" parTransId="{F3B77CB2-5F38-447C-ACAB-DAE0E2EE0DD4}" sibTransId="{2B761984-707C-4F50-B6AE-43CA7A4C1FAE}"/>
    <dgm:cxn modelId="{5A5C9088-A622-41D3-89DE-6ABE3FBD4199}" type="presOf" srcId="{8C992E3E-3887-4A73-BAA5-093E286BB3B7}" destId="{209E1CBE-2CBE-4E72-97DE-C639EC66A8B5}" srcOrd="0" destOrd="0" presId="urn:microsoft.com/office/officeart/2005/8/layout/hProcess11"/>
    <dgm:cxn modelId="{F5AF6D9A-5FC1-4CBF-9FAC-D02F022C2EC2}" srcId="{8672366D-A3B1-40AB-B6E6-A7E0543C0057}" destId="{570E206A-011A-4637-B29B-72BE6A174E8E}" srcOrd="0" destOrd="0" parTransId="{2CA0D338-6AC7-43A1-849D-EC0724DAAF51}" sibTransId="{36356ADD-8EEF-48EA-AE21-5FABBFFBD9AF}"/>
    <dgm:cxn modelId="{5E963CA9-F94E-4371-921B-CB24EE61AA99}" type="presOf" srcId="{DC131FE9-444F-42FF-97EC-EE6C297403F3}" destId="{209E1CBE-2CBE-4E72-97DE-C639EC66A8B5}" srcOrd="0" destOrd="2" presId="urn:microsoft.com/office/officeart/2005/8/layout/hProcess11"/>
    <dgm:cxn modelId="{5A1167B2-2F5D-41FB-9B52-322930C50FE8}" type="presOf" srcId="{2605F5E4-97B5-4C8E-A67D-C6D112DDC76A}" destId="{99A1DBC3-7CB3-476A-885F-12B9EDDC02F3}" srcOrd="0" destOrd="2" presId="urn:microsoft.com/office/officeart/2005/8/layout/hProcess11"/>
    <dgm:cxn modelId="{180F38B3-CBA8-4239-A705-7124A9A889F2}" srcId="{0CE48498-31E9-4463-8DFD-EBB07C2464A9}" destId="{8C992E3E-3887-4A73-BAA5-093E286BB3B7}" srcOrd="0" destOrd="0" parTransId="{C3AFD0B4-6D11-4BBF-B951-D321CB02EA49}" sibTransId="{CFE1F783-C592-4A83-8231-4DD6C6F1718D}"/>
    <dgm:cxn modelId="{47C1B5BB-4AF5-4E06-A85E-8DC7DACB495E}" type="presOf" srcId="{5E9576F5-5B9A-416B-ADF5-3E13347B9D02}" destId="{5B840D38-673D-4F50-B9B5-03A736B1281B}" srcOrd="0" destOrd="1" presId="urn:microsoft.com/office/officeart/2005/8/layout/hProcess11"/>
    <dgm:cxn modelId="{599CEBC3-89D3-4963-92B3-5FB50768336B}" type="presOf" srcId="{0CE48498-31E9-4463-8DFD-EBB07C2464A9}" destId="{74F59975-C37E-425D-B6E2-B94FA05B6DEE}" srcOrd="0" destOrd="0" presId="urn:microsoft.com/office/officeart/2005/8/layout/hProcess11"/>
    <dgm:cxn modelId="{69C22BE0-02D0-4C44-8E24-3457BEFC46F7}" srcId="{8672366D-A3B1-40AB-B6E6-A7E0543C0057}" destId="{2605F5E4-97B5-4C8E-A67D-C6D112DDC76A}" srcOrd="1" destOrd="0" parTransId="{C8EDF51A-84A7-41A2-A7A0-F013FCB88B87}" sibTransId="{7DB1D353-0F2F-4E47-A769-095849E9DE5B}"/>
    <dgm:cxn modelId="{97BF44F7-88DF-4637-94C4-9D563AE56A66}" type="presParOf" srcId="{74F59975-C37E-425D-B6E2-B94FA05B6DEE}" destId="{29D39F4E-A438-4276-80F2-49557E1F77D7}" srcOrd="0" destOrd="0" presId="urn:microsoft.com/office/officeart/2005/8/layout/hProcess11"/>
    <dgm:cxn modelId="{D84DEB27-313A-4E0D-AEBB-FD4185C51BDC}" type="presParOf" srcId="{74F59975-C37E-425D-B6E2-B94FA05B6DEE}" destId="{59923D99-FFAC-402D-BCE2-C2169C11E7F2}" srcOrd="1" destOrd="0" presId="urn:microsoft.com/office/officeart/2005/8/layout/hProcess11"/>
    <dgm:cxn modelId="{0E54131B-EF22-44F6-80DB-2BE501C623E1}" type="presParOf" srcId="{59923D99-FFAC-402D-BCE2-C2169C11E7F2}" destId="{08D2AA85-74D5-45FB-8DB5-A5E3A1A4717B}" srcOrd="0" destOrd="0" presId="urn:microsoft.com/office/officeart/2005/8/layout/hProcess11"/>
    <dgm:cxn modelId="{BA5C9FA4-A2A6-43D9-B699-0E278F98C9CF}" type="presParOf" srcId="{08D2AA85-74D5-45FB-8DB5-A5E3A1A4717B}" destId="{209E1CBE-2CBE-4E72-97DE-C639EC66A8B5}" srcOrd="0" destOrd="0" presId="urn:microsoft.com/office/officeart/2005/8/layout/hProcess11"/>
    <dgm:cxn modelId="{9F048E05-BF04-49C1-8E05-5F5A78C4691E}" type="presParOf" srcId="{08D2AA85-74D5-45FB-8DB5-A5E3A1A4717B}" destId="{F659FBCC-8FE2-4D90-8FDF-D6CA5181275A}" srcOrd="1" destOrd="0" presId="urn:microsoft.com/office/officeart/2005/8/layout/hProcess11"/>
    <dgm:cxn modelId="{5244DF94-D58F-407A-9E2F-B39751419C18}" type="presParOf" srcId="{08D2AA85-74D5-45FB-8DB5-A5E3A1A4717B}" destId="{16BBA521-63A0-4703-9CAD-C9004279E9D5}" srcOrd="2" destOrd="0" presId="urn:microsoft.com/office/officeart/2005/8/layout/hProcess11"/>
    <dgm:cxn modelId="{BEDD1E20-E677-4199-BD6B-B302654C0F80}" type="presParOf" srcId="{59923D99-FFAC-402D-BCE2-C2169C11E7F2}" destId="{02049789-F5C1-456A-ACE6-B52E732DE90F}" srcOrd="1" destOrd="0" presId="urn:microsoft.com/office/officeart/2005/8/layout/hProcess11"/>
    <dgm:cxn modelId="{36AEEFFB-55C3-4E57-99ED-D419D5A90632}" type="presParOf" srcId="{59923D99-FFAC-402D-BCE2-C2169C11E7F2}" destId="{ABB8A8E2-0215-4BD5-81C4-BE220F0FD95F}" srcOrd="2" destOrd="0" presId="urn:microsoft.com/office/officeart/2005/8/layout/hProcess11"/>
    <dgm:cxn modelId="{59CDC2BA-06DE-400B-A742-653749314D3C}" type="presParOf" srcId="{ABB8A8E2-0215-4BD5-81C4-BE220F0FD95F}" destId="{99A1DBC3-7CB3-476A-885F-12B9EDDC02F3}" srcOrd="0" destOrd="0" presId="urn:microsoft.com/office/officeart/2005/8/layout/hProcess11"/>
    <dgm:cxn modelId="{CC06E6B3-07E6-441D-AD7C-89955EA8FF2E}" type="presParOf" srcId="{ABB8A8E2-0215-4BD5-81C4-BE220F0FD95F}" destId="{0D82C92A-D435-4B24-A0E1-4CAB0B64D315}" srcOrd="1" destOrd="0" presId="urn:microsoft.com/office/officeart/2005/8/layout/hProcess11"/>
    <dgm:cxn modelId="{D60BA197-D25E-44D0-B32F-C00F313E022A}" type="presParOf" srcId="{ABB8A8E2-0215-4BD5-81C4-BE220F0FD95F}" destId="{40D1A2CF-7594-470C-97C8-E521A158CFF7}" srcOrd="2" destOrd="0" presId="urn:microsoft.com/office/officeart/2005/8/layout/hProcess11"/>
    <dgm:cxn modelId="{5A6052B7-BF63-4CE7-BC1D-FEDAFEB4A773}" type="presParOf" srcId="{59923D99-FFAC-402D-BCE2-C2169C11E7F2}" destId="{EAD8FFDD-3E1B-4DBA-8154-E8626FF3FB78}" srcOrd="3" destOrd="0" presId="urn:microsoft.com/office/officeart/2005/8/layout/hProcess11"/>
    <dgm:cxn modelId="{54EC1B13-C776-4474-85ED-CD84D5C87EB6}" type="presParOf" srcId="{59923D99-FFAC-402D-BCE2-C2169C11E7F2}" destId="{06EB41FB-4F05-40E8-8934-7B584C8601F9}" srcOrd="4" destOrd="0" presId="urn:microsoft.com/office/officeart/2005/8/layout/hProcess11"/>
    <dgm:cxn modelId="{0B2A6303-43C0-4513-9E1C-4C655FA36A77}" type="presParOf" srcId="{06EB41FB-4F05-40E8-8934-7B584C8601F9}" destId="{5B840D38-673D-4F50-B9B5-03A736B1281B}" srcOrd="0" destOrd="0" presId="urn:microsoft.com/office/officeart/2005/8/layout/hProcess11"/>
    <dgm:cxn modelId="{FF710F40-2207-41D1-91EC-97F806D93819}" type="presParOf" srcId="{06EB41FB-4F05-40E8-8934-7B584C8601F9}" destId="{128F96CB-CD77-4CCB-A3D7-EB9D35F0343B}" srcOrd="1" destOrd="0" presId="urn:microsoft.com/office/officeart/2005/8/layout/hProcess11"/>
    <dgm:cxn modelId="{9A4D56AB-65BE-4CB5-AB2A-B124020C8EA0}" type="presParOf" srcId="{06EB41FB-4F05-40E8-8934-7B584C8601F9}" destId="{5322D3B6-9FB1-4BAE-BF0C-9379E43D353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39F4E-A438-4276-80F2-49557E1F77D7}">
      <dsp:nvSpPr>
        <dsp:cNvPr id="0" name=""/>
        <dsp:cNvSpPr/>
      </dsp:nvSpPr>
      <dsp:spPr>
        <a:xfrm>
          <a:off x="0" y="730668"/>
          <a:ext cx="9462094" cy="176043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E1CBE-2CBE-4E72-97DE-C639EC66A8B5}">
      <dsp:nvSpPr>
        <dsp:cNvPr id="0" name=""/>
        <dsp:cNvSpPr/>
      </dsp:nvSpPr>
      <dsp:spPr>
        <a:xfrm>
          <a:off x="0" y="1418680"/>
          <a:ext cx="3055968" cy="176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GB" sz="1400" b="1" kern="1200" dirty="0"/>
            <a:t>November 2024</a:t>
          </a:r>
        </a:p>
        <a:p>
          <a:pPr marL="114300" lvl="1" indent="-114300" algn="ctr" defTabSz="533400">
            <a:lnSpc>
              <a:spcPct val="90000"/>
            </a:lnSpc>
            <a:spcBef>
              <a:spcPct val="0"/>
            </a:spcBef>
            <a:spcAft>
              <a:spcPct val="15000"/>
            </a:spcAft>
            <a:buChar char="•"/>
          </a:pPr>
          <a:r>
            <a:rPr lang="en-GB" sz="1200" kern="1200" dirty="0"/>
            <a:t>Feedback 2023/24 PCN DES delivery findings to PCNs</a:t>
          </a:r>
        </a:p>
        <a:p>
          <a:pPr marL="114300" lvl="1" indent="-114300" algn="ctr" defTabSz="533400">
            <a:lnSpc>
              <a:spcPct val="90000"/>
            </a:lnSpc>
            <a:spcBef>
              <a:spcPct val="0"/>
            </a:spcBef>
            <a:spcAft>
              <a:spcPct val="15000"/>
            </a:spcAft>
            <a:buChar char="•"/>
          </a:pPr>
          <a:r>
            <a:rPr lang="en-GB" sz="1200" kern="1200" dirty="0"/>
            <a:t>Publish 2024/25 PCN DES assurance template on NCL GP website</a:t>
          </a:r>
        </a:p>
      </dsp:txBody>
      <dsp:txXfrm>
        <a:off x="0" y="1418680"/>
        <a:ext cx="3055968" cy="1760434"/>
      </dsp:txXfrm>
    </dsp:sp>
    <dsp:sp modelId="{F659FBCC-8FE2-4D90-8FDF-D6CA5181275A}">
      <dsp:nvSpPr>
        <dsp:cNvPr id="0" name=""/>
        <dsp:cNvSpPr/>
      </dsp:nvSpPr>
      <dsp:spPr>
        <a:xfrm>
          <a:off x="1328187" y="1390826"/>
          <a:ext cx="440108" cy="440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1DBC3-7CB3-476A-885F-12B9EDDC02F3}">
      <dsp:nvSpPr>
        <dsp:cNvPr id="0" name=""/>
        <dsp:cNvSpPr/>
      </dsp:nvSpPr>
      <dsp:spPr>
        <a:xfrm>
          <a:off x="3240417" y="349006"/>
          <a:ext cx="3029389" cy="176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1">
          <a:noAutofit/>
        </a:bodyPr>
        <a:lstStyle/>
        <a:p>
          <a:pPr marL="0" lvl="0" indent="0" algn="ctr" defTabSz="622300">
            <a:lnSpc>
              <a:spcPct val="90000"/>
            </a:lnSpc>
            <a:spcBef>
              <a:spcPct val="0"/>
            </a:spcBef>
            <a:spcAft>
              <a:spcPct val="35000"/>
            </a:spcAft>
            <a:buNone/>
          </a:pPr>
          <a:r>
            <a:rPr lang="en-GB" sz="1400" b="1" kern="1200" dirty="0"/>
            <a:t>November 2024 – February 2025</a:t>
          </a:r>
        </a:p>
        <a:p>
          <a:pPr marL="114300" lvl="1" indent="-114300" algn="ctr" defTabSz="533400">
            <a:lnSpc>
              <a:spcPct val="90000"/>
            </a:lnSpc>
            <a:spcBef>
              <a:spcPct val="0"/>
            </a:spcBef>
            <a:spcAft>
              <a:spcPct val="15000"/>
            </a:spcAft>
            <a:buChar char="•"/>
          </a:pPr>
          <a:r>
            <a:rPr lang="en-GB" sz="1200" kern="1200" dirty="0"/>
            <a:t>PCNs collate data/activity</a:t>
          </a:r>
        </a:p>
        <a:p>
          <a:pPr marL="114300" lvl="1" indent="-114300" algn="ctr" defTabSz="533400">
            <a:lnSpc>
              <a:spcPct val="90000"/>
            </a:lnSpc>
            <a:spcBef>
              <a:spcPct val="0"/>
            </a:spcBef>
            <a:spcAft>
              <a:spcPct val="15000"/>
            </a:spcAft>
            <a:buChar char="•"/>
          </a:pPr>
          <a:r>
            <a:rPr lang="en-GB" sz="1200" kern="1200" dirty="0"/>
            <a:t>ICB check-in with PCNs</a:t>
          </a:r>
        </a:p>
      </dsp:txBody>
      <dsp:txXfrm>
        <a:off x="3240417" y="349006"/>
        <a:ext cx="3029389" cy="1760434"/>
      </dsp:txXfrm>
    </dsp:sp>
    <dsp:sp modelId="{0D82C92A-D435-4B24-A0E1-4CAB0B64D315}">
      <dsp:nvSpPr>
        <dsp:cNvPr id="0" name=""/>
        <dsp:cNvSpPr/>
      </dsp:nvSpPr>
      <dsp:spPr>
        <a:xfrm>
          <a:off x="4481056" y="1390826"/>
          <a:ext cx="440108" cy="440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40D38-673D-4F50-B9B5-03A736B1281B}">
      <dsp:nvSpPr>
        <dsp:cNvPr id="0" name=""/>
        <dsp:cNvSpPr/>
      </dsp:nvSpPr>
      <dsp:spPr>
        <a:xfrm>
          <a:off x="6343216" y="1360885"/>
          <a:ext cx="2203817" cy="176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1">
          <a:noAutofit/>
        </a:bodyPr>
        <a:lstStyle/>
        <a:p>
          <a:pPr marL="0" lvl="0" indent="0" algn="ctr" defTabSz="622300">
            <a:lnSpc>
              <a:spcPct val="90000"/>
            </a:lnSpc>
            <a:spcBef>
              <a:spcPct val="0"/>
            </a:spcBef>
            <a:spcAft>
              <a:spcPct val="35000"/>
            </a:spcAft>
            <a:buNone/>
          </a:pPr>
          <a:r>
            <a:rPr lang="en-GB" sz="1400" b="1" kern="1200" dirty="0"/>
            <a:t>March 2025</a:t>
          </a:r>
        </a:p>
        <a:p>
          <a:pPr marL="114300" lvl="1" indent="-114300" algn="ctr" defTabSz="533400">
            <a:lnSpc>
              <a:spcPct val="90000"/>
            </a:lnSpc>
            <a:spcBef>
              <a:spcPct val="0"/>
            </a:spcBef>
            <a:spcAft>
              <a:spcPct val="15000"/>
            </a:spcAft>
            <a:buChar char="•"/>
          </a:pPr>
          <a:r>
            <a:rPr lang="en-GB" sz="1200" kern="1200" dirty="0"/>
            <a:t>PCNs complete 2024/25 DES assurance template and submit to ICB by 31/03/2025</a:t>
          </a:r>
        </a:p>
      </dsp:txBody>
      <dsp:txXfrm>
        <a:off x="6343216" y="1360885"/>
        <a:ext cx="2203817" cy="1760434"/>
      </dsp:txXfrm>
    </dsp:sp>
    <dsp:sp modelId="{128F96CB-CD77-4CCB-A3D7-EB9D35F0343B}">
      <dsp:nvSpPr>
        <dsp:cNvPr id="0" name=""/>
        <dsp:cNvSpPr/>
      </dsp:nvSpPr>
      <dsp:spPr>
        <a:xfrm>
          <a:off x="7207851" y="1390826"/>
          <a:ext cx="440108" cy="4401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B138FA6-3D81-4FF4-A72E-4DAD97808285}" type="datetimeFigureOut">
              <a:rPr lang="en-GB" smtClean="0"/>
              <a:t>04/11/2024</a:t>
            </a:fld>
            <a:endParaRPr lang="en-GB" dirty="0"/>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89D2BDCF-207C-4C87-9BA2-6826BC326B97}" type="slidenum">
              <a:rPr lang="en-GB" smtClean="0"/>
              <a:t>‹#›</a:t>
            </a:fld>
            <a:endParaRPr lang="en-GB" dirty="0"/>
          </a:p>
        </p:txBody>
      </p:sp>
    </p:spTree>
    <p:extLst>
      <p:ext uri="{BB962C8B-B14F-4D97-AF65-F5344CB8AC3E}">
        <p14:creationId xmlns:p14="http://schemas.microsoft.com/office/powerpoint/2010/main" val="73109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057B71A-74EE-4B31-BF37-E9D49DD09248}" type="datetimeFigureOut">
              <a:rPr lang="en-GB" smtClean="0"/>
              <a:t>04/11/2024</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7"/>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5"/>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25"/>
            <a:ext cx="2921582" cy="495347"/>
          </a:xfrm>
          <a:prstGeom prst="rect">
            <a:avLst/>
          </a:prstGeom>
        </p:spPr>
        <p:txBody>
          <a:bodyPr vert="horz" lIns="91440" tIns="45720" rIns="91440" bIns="45720" rtlCol="0" anchor="b"/>
          <a:lstStyle>
            <a:lvl1pPr algn="r">
              <a:defRPr sz="1200"/>
            </a:lvl1pPr>
          </a:lstStyle>
          <a:p>
            <a:fld id="{07100A8F-A469-4A0F-A6E3-054B932F2E2D}" type="slidenum">
              <a:rPr lang="en-GB" smtClean="0"/>
              <a:t>‹#›</a:t>
            </a:fld>
            <a:endParaRPr lang="en-GB" dirty="0"/>
          </a:p>
        </p:txBody>
      </p:sp>
    </p:spTree>
    <p:extLst>
      <p:ext uri="{BB962C8B-B14F-4D97-AF65-F5344CB8AC3E}">
        <p14:creationId xmlns:p14="http://schemas.microsoft.com/office/powerpoint/2010/main" val="3246564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00A8F-A469-4A0F-A6E3-054B932F2E2D}" type="slidenum">
              <a:rPr lang="en-GB" smtClean="0"/>
              <a:t>1</a:t>
            </a:fld>
            <a:endParaRPr lang="en-GB" dirty="0"/>
          </a:p>
        </p:txBody>
      </p:sp>
    </p:spTree>
    <p:extLst>
      <p:ext uri="{BB962C8B-B14F-4D97-AF65-F5344CB8AC3E}">
        <p14:creationId xmlns:p14="http://schemas.microsoft.com/office/powerpoint/2010/main" val="2836612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_on_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6A66A7C-4073-470F-6A33-06A2C655CDE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2740" b="23166"/>
          <a:stretch/>
        </p:blipFill>
        <p:spPr>
          <a:xfrm>
            <a:off x="5783515" y="1455972"/>
            <a:ext cx="6408485" cy="5402028"/>
          </a:xfrm>
          <a:prstGeom prst="rect">
            <a:avLst/>
          </a:prstGeom>
        </p:spPr>
      </p:pic>
      <p:sp>
        <p:nvSpPr>
          <p:cNvPr id="3" name="Text Placeholder 2">
            <a:extLst>
              <a:ext uri="{FF2B5EF4-FFF2-40B4-BE49-F238E27FC236}">
                <a16:creationId xmlns:a16="http://schemas.microsoft.com/office/drawing/2014/main" id="{2D59EC1D-E1A7-27BC-3BE9-BD16D6EA2BCA}"/>
              </a:ext>
            </a:extLst>
          </p:cNvPr>
          <p:cNvSpPr>
            <a:spLocks noGrp="1"/>
          </p:cNvSpPr>
          <p:nvPr>
            <p:ph type="body" sz="quarter" idx="12" hasCustomPrompt="1"/>
          </p:nvPr>
        </p:nvSpPr>
        <p:spPr>
          <a:xfrm>
            <a:off x="456687" y="5552902"/>
            <a:ext cx="5204278" cy="1122217"/>
          </a:xfrm>
          <a:prstGeom prst="rect">
            <a:avLst/>
          </a:prstGeom>
        </p:spPr>
        <p:txBody>
          <a:bodyPr/>
          <a:lstStyle>
            <a:lvl1pPr marL="0" indent="0">
              <a:lnSpc>
                <a:spcPct val="100000"/>
              </a:lnSpc>
              <a:spcBef>
                <a:spcPts val="400"/>
              </a:spcBef>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a:t>
            </a:r>
          </a:p>
        </p:txBody>
      </p:sp>
      <p:sp>
        <p:nvSpPr>
          <p:cNvPr id="4" name="Title 17">
            <a:extLst>
              <a:ext uri="{FF2B5EF4-FFF2-40B4-BE49-F238E27FC236}">
                <a16:creationId xmlns:a16="http://schemas.microsoft.com/office/drawing/2014/main" id="{AACDDB92-0307-758F-38C0-1F850543CD03}"/>
              </a:ext>
            </a:extLst>
          </p:cNvPr>
          <p:cNvSpPr>
            <a:spLocks noGrp="1"/>
          </p:cNvSpPr>
          <p:nvPr>
            <p:ph type="title" hasCustomPrompt="1"/>
          </p:nvPr>
        </p:nvSpPr>
        <p:spPr>
          <a:xfrm>
            <a:off x="456686" y="2560320"/>
            <a:ext cx="5204279" cy="2826327"/>
          </a:xfrm>
          <a:prstGeom prst="rect">
            <a:avLst/>
          </a:prstGeom>
        </p:spPr>
        <p:txBody>
          <a:bodyPr anchor="b"/>
          <a:lstStyle>
            <a:lvl1pPr>
              <a:defRPr>
                <a:solidFill>
                  <a:schemeClr val="tx2"/>
                </a:solidFill>
              </a:defRPr>
            </a:lvl1pPr>
          </a:lstStyle>
          <a:p>
            <a:r>
              <a:rPr lang="en-GB" dirty="0"/>
              <a:t>Presentation title</a:t>
            </a:r>
            <a:endParaRPr lang="en-US" dirty="0"/>
          </a:p>
        </p:txBody>
      </p:sp>
    </p:spTree>
    <p:extLst>
      <p:ext uri="{BB962C8B-B14F-4D97-AF65-F5344CB8AC3E}">
        <p14:creationId xmlns:p14="http://schemas.microsoft.com/office/powerpoint/2010/main" val="226927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tyle 2">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3B88C422-B0F0-EC15-8927-C1E5FBCB8FCF}"/>
              </a:ext>
            </a:extLst>
          </p:cNvPr>
          <p:cNvSpPr>
            <a:spLocks noGrp="1"/>
          </p:cNvSpPr>
          <p:nvPr>
            <p:ph type="pic" sz="quarter" idx="10" hasCustomPrompt="1"/>
          </p:nvPr>
        </p:nvSpPr>
        <p:spPr>
          <a:xfrm>
            <a:off x="0" y="1438102"/>
            <a:ext cx="12191999" cy="5414836"/>
          </a:xfrm>
          <a:prstGeom prst="rect">
            <a:avLst/>
          </a:prstGeom>
        </p:spPr>
        <p:txBody>
          <a:bodyPr/>
          <a:lstStyle>
            <a:lvl1pPr>
              <a:defRPr>
                <a:solidFill>
                  <a:schemeClr val="bg1"/>
                </a:solidFill>
              </a:defRPr>
            </a:lvl1pPr>
          </a:lstStyle>
          <a:p>
            <a:r>
              <a:rPr lang="en-US" dirty="0"/>
              <a:t>Add image here</a:t>
            </a:r>
          </a:p>
        </p:txBody>
      </p:sp>
      <p:sp>
        <p:nvSpPr>
          <p:cNvPr id="3" name="Slide Number Placeholder 2">
            <a:extLst>
              <a:ext uri="{FF2B5EF4-FFF2-40B4-BE49-F238E27FC236}">
                <a16:creationId xmlns:a16="http://schemas.microsoft.com/office/drawing/2014/main" id="{3F2CAC99-AF6F-DA91-C56E-5A3DF7681CB6}"/>
              </a:ext>
            </a:extLst>
          </p:cNvPr>
          <p:cNvSpPr>
            <a:spLocks noGrp="1"/>
          </p:cNvSpPr>
          <p:nvPr>
            <p:ph type="sldNum" sz="quarter" idx="11"/>
          </p:nvPr>
        </p:nvSpPr>
        <p:spPr/>
        <p:txBody>
          <a:bodyPr/>
          <a:lstStyle>
            <a:lvl1pPr>
              <a:defRPr>
                <a:solidFill>
                  <a:schemeClr val="tx2"/>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214043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r_on_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FADF19D-1D9F-DCE1-68E9-1B516B3BAF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6" name="Graphic 5">
            <a:extLst>
              <a:ext uri="{FF2B5EF4-FFF2-40B4-BE49-F238E27FC236}">
                <a16:creationId xmlns:a16="http://schemas.microsoft.com/office/drawing/2014/main" id="{2813FC3B-AECF-5576-61D1-79CCE59CEB2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487" r="64200" b="35102"/>
          <a:stretch/>
        </p:blipFill>
        <p:spPr>
          <a:xfrm>
            <a:off x="5148776" y="1"/>
            <a:ext cx="7043223" cy="6858000"/>
          </a:xfrm>
          <a:prstGeom prst="rect">
            <a:avLst/>
          </a:prstGeom>
        </p:spPr>
      </p:pic>
      <p:sp>
        <p:nvSpPr>
          <p:cNvPr id="7" name="Text Placeholder 6">
            <a:extLst>
              <a:ext uri="{FF2B5EF4-FFF2-40B4-BE49-F238E27FC236}">
                <a16:creationId xmlns:a16="http://schemas.microsoft.com/office/drawing/2014/main" id="{68018721-F1FE-2400-3F46-A4E46954A893}"/>
              </a:ext>
            </a:extLst>
          </p:cNvPr>
          <p:cNvSpPr>
            <a:spLocks noGrp="1"/>
          </p:cNvSpPr>
          <p:nvPr>
            <p:ph type="body" sz="quarter" idx="10" hasCustomPrompt="1"/>
          </p:nvPr>
        </p:nvSpPr>
        <p:spPr>
          <a:xfrm>
            <a:off x="456688" y="3615397"/>
            <a:ext cx="5476764" cy="2701566"/>
          </a:xfrm>
          <a:prstGeom prst="rect">
            <a:avLst/>
          </a:prstGeom>
        </p:spPr>
        <p:txBody>
          <a:bodyPr anchor="ctr"/>
          <a:lstStyle>
            <a:lvl1pPr marL="0" indent="0" algn="l">
              <a:buFont typeface="Arial" panose="020B0604020202020204" pitchFamily="34" charset="0"/>
              <a:buNone/>
              <a:defRPr sz="3600" b="1">
                <a:solidFill>
                  <a:schemeClr val="tx2"/>
                </a:solidFill>
                <a:latin typeface="+mj-lt"/>
              </a:defRPr>
            </a:lvl1pPr>
            <a:lvl2pPr marL="457200" indent="0" algn="ctr">
              <a:buNone/>
              <a:defRPr sz="3200">
                <a:solidFill>
                  <a:schemeClr val="accent3"/>
                </a:solidFill>
              </a:defRPr>
            </a:lvl2pPr>
            <a:lvl3pPr marL="914400" indent="0" algn="ctr">
              <a:buNone/>
              <a:defRPr>
                <a:solidFill>
                  <a:schemeClr val="accent3"/>
                </a:solidFill>
              </a:defRPr>
            </a:lvl3pPr>
            <a:lvl4pPr marL="1371600" indent="0" algn="ctr">
              <a:buNone/>
              <a:defRPr>
                <a:solidFill>
                  <a:schemeClr val="accent3"/>
                </a:solidFill>
              </a:defRPr>
            </a:lvl4pPr>
            <a:lvl5pPr marL="1828800" indent="0" algn="ctr">
              <a:buNone/>
              <a:defRPr>
                <a:solidFill>
                  <a:schemeClr val="accent3"/>
                </a:solidFill>
              </a:defRPr>
            </a:lvl5pPr>
          </a:lstStyle>
          <a:p>
            <a:pPr lvl="0"/>
            <a:r>
              <a:rPr lang="en-GB" dirty="0"/>
              <a:t>Section title</a:t>
            </a:r>
            <a:endParaRPr lang="en-US" dirty="0"/>
          </a:p>
        </p:txBody>
      </p:sp>
      <p:sp>
        <p:nvSpPr>
          <p:cNvPr id="3" name="Slide Number Placeholder 2">
            <a:extLst>
              <a:ext uri="{FF2B5EF4-FFF2-40B4-BE49-F238E27FC236}">
                <a16:creationId xmlns:a16="http://schemas.microsoft.com/office/drawing/2014/main" id="{2379C672-005B-BAE4-E6D7-0792AAB25EBC}"/>
              </a:ext>
            </a:extLst>
          </p:cNvPr>
          <p:cNvSpPr>
            <a:spLocks noGrp="1"/>
          </p:cNvSpPr>
          <p:nvPr>
            <p:ph type="sldNum" sz="quarter" idx="11"/>
          </p:nvPr>
        </p:nvSpPr>
        <p:spPr/>
        <p:txBody>
          <a:bodyPr/>
          <a:lstStyle>
            <a:lvl1pPr>
              <a:defRPr>
                <a:solidFill>
                  <a:schemeClr val="tx2"/>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43691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6B9519C-3FC3-CD7D-3A03-726071CB3EE5}"/>
              </a:ext>
            </a:extLst>
          </p:cNvPr>
          <p:cNvSpPr>
            <a:spLocks noGrp="1"/>
          </p:cNvSpPr>
          <p:nvPr>
            <p:ph type="title" hasCustomPrompt="1"/>
          </p:nvPr>
        </p:nvSpPr>
        <p:spPr>
          <a:xfrm>
            <a:off x="838200" y="1568282"/>
            <a:ext cx="10515598" cy="645529"/>
          </a:xfrm>
          <a:prstGeom prst="rect">
            <a:avLst/>
          </a:prstGeom>
        </p:spPr>
        <p:txBody>
          <a:bodyPr/>
          <a:lstStyle>
            <a:lvl1pPr>
              <a:defRPr sz="3600" b="1">
                <a:solidFill>
                  <a:schemeClr val="tx2"/>
                </a:solidFill>
              </a:defRPr>
            </a:lvl1pPr>
          </a:lstStyle>
          <a:p>
            <a:r>
              <a:rPr lang="en-GB" dirty="0"/>
              <a:t>Slide Title</a:t>
            </a:r>
            <a:endParaRPr lang="en-US" dirty="0"/>
          </a:p>
        </p:txBody>
      </p:sp>
      <p:sp>
        <p:nvSpPr>
          <p:cNvPr id="12" name="Content Placeholder 2">
            <a:extLst>
              <a:ext uri="{FF2B5EF4-FFF2-40B4-BE49-F238E27FC236}">
                <a16:creationId xmlns:a16="http://schemas.microsoft.com/office/drawing/2014/main" id="{6B1496D6-53B2-DD7D-5D35-8CC725EA1DF9}"/>
              </a:ext>
            </a:extLst>
          </p:cNvPr>
          <p:cNvSpPr>
            <a:spLocks noGrp="1"/>
          </p:cNvSpPr>
          <p:nvPr>
            <p:ph sz="half" idx="1" hasCustomPrompt="1"/>
          </p:nvPr>
        </p:nvSpPr>
        <p:spPr>
          <a:xfrm>
            <a:off x="838199" y="2518610"/>
            <a:ext cx="10515599" cy="365835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pic>
        <p:nvPicPr>
          <p:cNvPr id="2" name="Graphic 1">
            <a:extLst>
              <a:ext uri="{FF2B5EF4-FFF2-40B4-BE49-F238E27FC236}">
                <a16:creationId xmlns:a16="http://schemas.microsoft.com/office/drawing/2014/main" id="{36EFD79A-3283-D18D-0291-FBCDE2E713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3" name="Graphic 2">
            <a:extLst>
              <a:ext uri="{FF2B5EF4-FFF2-40B4-BE49-F238E27FC236}">
                <a16:creationId xmlns:a16="http://schemas.microsoft.com/office/drawing/2014/main" id="{96B9E1EE-20D8-ABAC-BD89-C09E3AA952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4" name="Slide Number Placeholder 3">
            <a:extLst>
              <a:ext uri="{FF2B5EF4-FFF2-40B4-BE49-F238E27FC236}">
                <a16:creationId xmlns:a16="http://schemas.microsoft.com/office/drawing/2014/main" id="{0BE9EE5A-200B-A497-150F-EDE746EA6C75}"/>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104441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18B86AFB-23C4-BDE8-2E3F-8BFA65BD277E}"/>
              </a:ext>
            </a:extLst>
          </p:cNvPr>
          <p:cNvSpPr>
            <a:spLocks noGrp="1"/>
          </p:cNvSpPr>
          <p:nvPr>
            <p:ph sz="half" idx="2" hasCustomPrompt="1"/>
          </p:nvPr>
        </p:nvSpPr>
        <p:spPr>
          <a:xfrm>
            <a:off x="6172200" y="2518609"/>
            <a:ext cx="5181600" cy="365835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10" name="Content Placeholder 2">
            <a:extLst>
              <a:ext uri="{FF2B5EF4-FFF2-40B4-BE49-F238E27FC236}">
                <a16:creationId xmlns:a16="http://schemas.microsoft.com/office/drawing/2014/main" id="{6810D0A4-4FCD-C44C-DFFE-6B884284A89A}"/>
              </a:ext>
            </a:extLst>
          </p:cNvPr>
          <p:cNvSpPr>
            <a:spLocks noGrp="1"/>
          </p:cNvSpPr>
          <p:nvPr>
            <p:ph sz="half" idx="1" hasCustomPrompt="1"/>
          </p:nvPr>
        </p:nvSpPr>
        <p:spPr>
          <a:xfrm>
            <a:off x="838200" y="2518609"/>
            <a:ext cx="5181600" cy="365835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2" name="Title 1">
            <a:extLst>
              <a:ext uri="{FF2B5EF4-FFF2-40B4-BE49-F238E27FC236}">
                <a16:creationId xmlns:a16="http://schemas.microsoft.com/office/drawing/2014/main" id="{CFE14EA0-CCC7-F27F-4E9A-9B6464D9C96D}"/>
              </a:ext>
            </a:extLst>
          </p:cNvPr>
          <p:cNvSpPr>
            <a:spLocks noGrp="1"/>
          </p:cNvSpPr>
          <p:nvPr>
            <p:ph type="title" hasCustomPrompt="1"/>
          </p:nvPr>
        </p:nvSpPr>
        <p:spPr>
          <a:xfrm>
            <a:off x="838200" y="1568282"/>
            <a:ext cx="10515598" cy="645529"/>
          </a:xfrm>
          <a:prstGeom prst="rect">
            <a:avLst/>
          </a:prstGeom>
        </p:spPr>
        <p:txBody>
          <a:bodyPr/>
          <a:lstStyle>
            <a:lvl1pPr>
              <a:defRPr sz="3600" b="1">
                <a:solidFill>
                  <a:schemeClr val="tx2"/>
                </a:solidFill>
              </a:defRPr>
            </a:lvl1pPr>
          </a:lstStyle>
          <a:p>
            <a:r>
              <a:rPr lang="en-GB" dirty="0"/>
              <a:t>Slide Title</a:t>
            </a:r>
            <a:endParaRPr lang="en-US" dirty="0"/>
          </a:p>
        </p:txBody>
      </p:sp>
      <p:pic>
        <p:nvPicPr>
          <p:cNvPr id="4" name="Graphic 3">
            <a:extLst>
              <a:ext uri="{FF2B5EF4-FFF2-40B4-BE49-F238E27FC236}">
                <a16:creationId xmlns:a16="http://schemas.microsoft.com/office/drawing/2014/main" id="{29DD4E6C-0914-35F6-AE7B-AA1A58D0E1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5" name="Graphic 4">
            <a:extLst>
              <a:ext uri="{FF2B5EF4-FFF2-40B4-BE49-F238E27FC236}">
                <a16:creationId xmlns:a16="http://schemas.microsoft.com/office/drawing/2014/main" id="{54A419BB-E8A7-ADA8-A0A2-9F1A30DED8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3" name="Slide Number Placeholder 2">
            <a:extLst>
              <a:ext uri="{FF2B5EF4-FFF2-40B4-BE49-F238E27FC236}">
                <a16:creationId xmlns:a16="http://schemas.microsoft.com/office/drawing/2014/main" id="{C7F8AFE1-BD9E-0B31-AE0F-5908A1D988A2}"/>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111371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lumn Style 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E00941-EE8C-4995-26B0-3FDB35311F2D}"/>
              </a:ext>
            </a:extLst>
          </p:cNvPr>
          <p:cNvSpPr>
            <a:spLocks noGrp="1"/>
          </p:cNvSpPr>
          <p:nvPr>
            <p:ph type="title" hasCustomPrompt="1"/>
          </p:nvPr>
        </p:nvSpPr>
        <p:spPr>
          <a:xfrm>
            <a:off x="4600072" y="1569279"/>
            <a:ext cx="7174831"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5" name="Content Placeholder 3">
            <a:extLst>
              <a:ext uri="{FF2B5EF4-FFF2-40B4-BE49-F238E27FC236}">
                <a16:creationId xmlns:a16="http://schemas.microsoft.com/office/drawing/2014/main" id="{1CDFAB44-08B5-95BB-E304-68D50AA22608}"/>
              </a:ext>
            </a:extLst>
          </p:cNvPr>
          <p:cNvSpPr>
            <a:spLocks noGrp="1"/>
          </p:cNvSpPr>
          <p:nvPr>
            <p:ph sz="half" idx="2" hasCustomPrompt="1"/>
          </p:nvPr>
        </p:nvSpPr>
        <p:spPr>
          <a:xfrm>
            <a:off x="4600073" y="3119095"/>
            <a:ext cx="7174832" cy="32244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GB" dirty="0"/>
              <a:t>Content</a:t>
            </a:r>
          </a:p>
        </p:txBody>
      </p:sp>
      <p:sp>
        <p:nvSpPr>
          <p:cNvPr id="7" name="Picture Placeholder 14">
            <a:extLst>
              <a:ext uri="{FF2B5EF4-FFF2-40B4-BE49-F238E27FC236}">
                <a16:creationId xmlns:a16="http://schemas.microsoft.com/office/drawing/2014/main" id="{DEFEB7BB-ED9C-2867-1AA9-0908E20FE06F}"/>
              </a:ext>
            </a:extLst>
          </p:cNvPr>
          <p:cNvSpPr>
            <a:spLocks noGrp="1"/>
          </p:cNvSpPr>
          <p:nvPr>
            <p:ph type="pic" sz="quarter" idx="10" hasCustomPrompt="1"/>
          </p:nvPr>
        </p:nvSpPr>
        <p:spPr>
          <a:xfrm>
            <a:off x="1" y="1568282"/>
            <a:ext cx="4106778" cy="5284655"/>
          </a:xfrm>
          <a:prstGeom prst="rect">
            <a:avLst/>
          </a:prstGeom>
        </p:spPr>
        <p:txBody>
          <a:bodyPr/>
          <a:lstStyle>
            <a:lvl1pPr>
              <a:defRPr>
                <a:solidFill>
                  <a:schemeClr val="bg1"/>
                </a:solidFill>
              </a:defRPr>
            </a:lvl1pPr>
          </a:lstStyle>
          <a:p>
            <a:r>
              <a:rPr lang="en-US" dirty="0"/>
              <a:t>Add image here</a:t>
            </a:r>
          </a:p>
        </p:txBody>
      </p:sp>
      <p:pic>
        <p:nvPicPr>
          <p:cNvPr id="2" name="Graphic 1">
            <a:extLst>
              <a:ext uri="{FF2B5EF4-FFF2-40B4-BE49-F238E27FC236}">
                <a16:creationId xmlns:a16="http://schemas.microsoft.com/office/drawing/2014/main" id="{FCD2E45F-8A93-E257-A3A1-14C9C0CABF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3" name="Graphic 2">
            <a:extLst>
              <a:ext uri="{FF2B5EF4-FFF2-40B4-BE49-F238E27FC236}">
                <a16:creationId xmlns:a16="http://schemas.microsoft.com/office/drawing/2014/main" id="{786CFCA6-94B9-84C0-6E40-0C88873129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6" name="Slide Number Placeholder 5">
            <a:extLst>
              <a:ext uri="{FF2B5EF4-FFF2-40B4-BE49-F238E27FC236}">
                <a16:creationId xmlns:a16="http://schemas.microsoft.com/office/drawing/2014/main" id="{152C4D56-9DAE-95E6-8DE7-C0C2961A0282}"/>
              </a:ext>
            </a:extLst>
          </p:cNvPr>
          <p:cNvSpPr>
            <a:spLocks noGrp="1"/>
          </p:cNvSpPr>
          <p:nvPr>
            <p:ph type="sldNum" sz="quarter" idx="11"/>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2531817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lumn Styl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D3FC8D-F21A-A546-3FE8-CE039CE1FA13}"/>
              </a:ext>
            </a:extLst>
          </p:cNvPr>
          <p:cNvSpPr>
            <a:spLocks noGrp="1"/>
          </p:cNvSpPr>
          <p:nvPr>
            <p:ph type="body" sz="half" idx="2" hasCustomPrompt="1"/>
          </p:nvPr>
        </p:nvSpPr>
        <p:spPr>
          <a:xfrm>
            <a:off x="823746" y="3144252"/>
            <a:ext cx="3932237" cy="2724735"/>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Content</a:t>
            </a:r>
          </a:p>
        </p:txBody>
      </p:sp>
      <p:sp>
        <p:nvSpPr>
          <p:cNvPr id="5" name="Title 1">
            <a:extLst>
              <a:ext uri="{FF2B5EF4-FFF2-40B4-BE49-F238E27FC236}">
                <a16:creationId xmlns:a16="http://schemas.microsoft.com/office/drawing/2014/main" id="{4700871A-8D52-D2DD-8DFB-81BA2E1B71F6}"/>
              </a:ext>
            </a:extLst>
          </p:cNvPr>
          <p:cNvSpPr>
            <a:spLocks noGrp="1"/>
          </p:cNvSpPr>
          <p:nvPr>
            <p:ph type="title" hasCustomPrompt="1"/>
          </p:nvPr>
        </p:nvSpPr>
        <p:spPr>
          <a:xfrm>
            <a:off x="838200" y="1531937"/>
            <a:ext cx="3932237" cy="1325563"/>
          </a:xfrm>
          <a:prstGeom prst="rect">
            <a:avLst/>
          </a:prstGeom>
        </p:spPr>
        <p:txBody>
          <a:bodyPr/>
          <a:lstStyle>
            <a:lvl1pPr>
              <a:defRPr sz="3600" b="1">
                <a:solidFill>
                  <a:schemeClr val="tx2"/>
                </a:solidFill>
              </a:defRPr>
            </a:lvl1pPr>
          </a:lstStyle>
          <a:p>
            <a:r>
              <a:rPr lang="en-GB" dirty="0"/>
              <a:t>Slide Title</a:t>
            </a:r>
            <a:br>
              <a:rPr lang="en-GB" dirty="0"/>
            </a:br>
            <a:r>
              <a:rPr lang="en-GB" dirty="0"/>
              <a:t>on two lines </a:t>
            </a:r>
            <a:endParaRPr lang="en-US" dirty="0"/>
          </a:p>
        </p:txBody>
      </p:sp>
      <p:sp>
        <p:nvSpPr>
          <p:cNvPr id="2" name="Content Placeholder 2">
            <a:extLst>
              <a:ext uri="{FF2B5EF4-FFF2-40B4-BE49-F238E27FC236}">
                <a16:creationId xmlns:a16="http://schemas.microsoft.com/office/drawing/2014/main" id="{BCCCF480-DFF0-D7EF-03C0-2683438FA1D4}"/>
              </a:ext>
            </a:extLst>
          </p:cNvPr>
          <p:cNvSpPr>
            <a:spLocks noGrp="1"/>
          </p:cNvSpPr>
          <p:nvPr>
            <p:ph idx="1" hasCustomPrompt="1"/>
          </p:nvPr>
        </p:nvSpPr>
        <p:spPr>
          <a:xfrm>
            <a:off x="5183188" y="1531936"/>
            <a:ext cx="6172200" cy="4329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Add image here</a:t>
            </a:r>
            <a:endParaRPr lang="en-US" dirty="0"/>
          </a:p>
        </p:txBody>
      </p:sp>
      <p:pic>
        <p:nvPicPr>
          <p:cNvPr id="3" name="Graphic 2">
            <a:extLst>
              <a:ext uri="{FF2B5EF4-FFF2-40B4-BE49-F238E27FC236}">
                <a16:creationId xmlns:a16="http://schemas.microsoft.com/office/drawing/2014/main" id="{1650EAB2-51F4-87A2-B0CB-E5C4FB9FF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6" name="Graphic 5">
            <a:extLst>
              <a:ext uri="{FF2B5EF4-FFF2-40B4-BE49-F238E27FC236}">
                <a16:creationId xmlns:a16="http://schemas.microsoft.com/office/drawing/2014/main" id="{73F6B695-EDFD-DA5A-AD67-74DC570962F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7" name="Slide Number Placeholder 6">
            <a:extLst>
              <a:ext uri="{FF2B5EF4-FFF2-40B4-BE49-F238E27FC236}">
                <a16:creationId xmlns:a16="http://schemas.microsoft.com/office/drawing/2014/main" id="{D35F1981-C9C9-8E94-B14A-BBFFFFC0AE0B}"/>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303328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tyle 1">
    <p:spTree>
      <p:nvGrpSpPr>
        <p:cNvPr id="1" name=""/>
        <p:cNvGrpSpPr/>
        <p:nvPr/>
      </p:nvGrpSpPr>
      <p:grpSpPr>
        <a:xfrm>
          <a:off x="0" y="0"/>
          <a:ext cx="0" cy="0"/>
          <a:chOff x="0" y="0"/>
          <a:chExt cx="0" cy="0"/>
        </a:xfrm>
      </p:grpSpPr>
      <p:sp>
        <p:nvSpPr>
          <p:cNvPr id="2" name="Media Placeholder 5">
            <a:extLst>
              <a:ext uri="{FF2B5EF4-FFF2-40B4-BE49-F238E27FC236}">
                <a16:creationId xmlns:a16="http://schemas.microsoft.com/office/drawing/2014/main" id="{A9A6D927-538E-5EC0-9D39-52B7B15B242F}"/>
              </a:ext>
            </a:extLst>
          </p:cNvPr>
          <p:cNvSpPr>
            <a:spLocks noGrp="1"/>
          </p:cNvSpPr>
          <p:nvPr>
            <p:ph type="media" sz="quarter" idx="11" hasCustomPrompt="1"/>
          </p:nvPr>
        </p:nvSpPr>
        <p:spPr>
          <a:xfrm>
            <a:off x="1589881" y="1562100"/>
            <a:ext cx="9012238" cy="4615656"/>
          </a:xfrm>
          <a:prstGeom prst="rect">
            <a:avLst/>
          </a:prstGeom>
        </p:spPr>
        <p:txBody>
          <a:bodyPr/>
          <a:lstStyle>
            <a:lvl1pPr>
              <a:defRPr>
                <a:solidFill>
                  <a:schemeClr val="bg1"/>
                </a:solidFill>
              </a:defRPr>
            </a:lvl1pPr>
          </a:lstStyle>
          <a:p>
            <a:r>
              <a:rPr lang="en-US" dirty="0"/>
              <a:t>Add image here</a:t>
            </a:r>
          </a:p>
        </p:txBody>
      </p:sp>
      <p:pic>
        <p:nvPicPr>
          <p:cNvPr id="3" name="Graphic 2">
            <a:extLst>
              <a:ext uri="{FF2B5EF4-FFF2-40B4-BE49-F238E27FC236}">
                <a16:creationId xmlns:a16="http://schemas.microsoft.com/office/drawing/2014/main" id="{81D698A0-1B36-5AF7-B1F9-10EBEEAA4C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4" name="Graphic 3">
            <a:extLst>
              <a:ext uri="{FF2B5EF4-FFF2-40B4-BE49-F238E27FC236}">
                <a16:creationId xmlns:a16="http://schemas.microsoft.com/office/drawing/2014/main" id="{4CC03621-D81E-35EF-DA7F-EC8004E240D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5" name="Slide Number Placeholder 4">
            <a:extLst>
              <a:ext uri="{FF2B5EF4-FFF2-40B4-BE49-F238E27FC236}">
                <a16:creationId xmlns:a16="http://schemas.microsoft.com/office/drawing/2014/main" id="{39841BCB-0FEC-B72E-3840-4BC250C73B7C}"/>
              </a:ext>
            </a:extLst>
          </p:cNvPr>
          <p:cNvSpPr>
            <a:spLocks noGrp="1"/>
          </p:cNvSpPr>
          <p:nvPr>
            <p:ph type="sldNum" sz="quarter" idx="12"/>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332074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tyle 2">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220D40F7-8621-5BF0-B235-FBA159AA412F}"/>
              </a:ext>
            </a:extLst>
          </p:cNvPr>
          <p:cNvSpPr>
            <a:spLocks noGrp="1"/>
          </p:cNvSpPr>
          <p:nvPr>
            <p:ph type="pic" sz="quarter" idx="10" hasCustomPrompt="1"/>
          </p:nvPr>
        </p:nvSpPr>
        <p:spPr>
          <a:xfrm>
            <a:off x="0" y="1438102"/>
            <a:ext cx="12191999" cy="5414836"/>
          </a:xfrm>
          <a:prstGeom prst="rect">
            <a:avLst/>
          </a:prstGeom>
        </p:spPr>
        <p:txBody>
          <a:bodyPr/>
          <a:lstStyle>
            <a:lvl1pPr>
              <a:defRPr>
                <a:solidFill>
                  <a:schemeClr val="bg1"/>
                </a:solidFill>
              </a:defRPr>
            </a:lvl1pPr>
          </a:lstStyle>
          <a:p>
            <a:r>
              <a:rPr lang="en-US" dirty="0"/>
              <a:t>Add image here</a:t>
            </a:r>
          </a:p>
        </p:txBody>
      </p:sp>
      <p:pic>
        <p:nvPicPr>
          <p:cNvPr id="2" name="Graphic 1">
            <a:extLst>
              <a:ext uri="{FF2B5EF4-FFF2-40B4-BE49-F238E27FC236}">
                <a16:creationId xmlns:a16="http://schemas.microsoft.com/office/drawing/2014/main" id="{26165469-4CEF-122E-5649-FF13332EE4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4" name="Graphic 3">
            <a:extLst>
              <a:ext uri="{FF2B5EF4-FFF2-40B4-BE49-F238E27FC236}">
                <a16:creationId xmlns:a16="http://schemas.microsoft.com/office/drawing/2014/main" id="{BBE92C1D-6108-B0FC-6C1B-A8B3621AFA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56427" y="514442"/>
            <a:ext cx="1327677" cy="536177"/>
          </a:xfrm>
          <a:prstGeom prst="rect">
            <a:avLst/>
          </a:prstGeom>
        </p:spPr>
      </p:pic>
      <p:sp>
        <p:nvSpPr>
          <p:cNvPr id="5" name="Slide Number Placeholder 4">
            <a:extLst>
              <a:ext uri="{FF2B5EF4-FFF2-40B4-BE49-F238E27FC236}">
                <a16:creationId xmlns:a16="http://schemas.microsoft.com/office/drawing/2014/main" id="{75E03C90-2853-EB0B-3722-D7FC7EE5E16B}"/>
              </a:ext>
            </a:extLst>
          </p:cNvPr>
          <p:cNvSpPr>
            <a:spLocks noGrp="1"/>
          </p:cNvSpPr>
          <p:nvPr>
            <p:ph type="sldNum" sz="quarter" idx="11"/>
          </p:nvPr>
        </p:nvSpPr>
        <p:spPr/>
        <p:txBody>
          <a:bodyPr/>
          <a:lstStyle>
            <a:lvl1pPr>
              <a:defRPr>
                <a:solidFill>
                  <a:schemeClr val="tx2"/>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333852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_on_lef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A70308F-DC22-4D08-5BC3-2066A84C4EC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555" b="23166"/>
          <a:stretch/>
        </p:blipFill>
        <p:spPr>
          <a:xfrm>
            <a:off x="0" y="1455972"/>
            <a:ext cx="6275109" cy="5402028"/>
          </a:xfrm>
          <a:prstGeom prst="rect">
            <a:avLst/>
          </a:prstGeom>
        </p:spPr>
      </p:pic>
      <p:sp>
        <p:nvSpPr>
          <p:cNvPr id="3" name="Title 17">
            <a:extLst>
              <a:ext uri="{FF2B5EF4-FFF2-40B4-BE49-F238E27FC236}">
                <a16:creationId xmlns:a16="http://schemas.microsoft.com/office/drawing/2014/main" id="{5090CF67-5A69-076B-3758-8E21D9C78141}"/>
              </a:ext>
            </a:extLst>
          </p:cNvPr>
          <p:cNvSpPr>
            <a:spLocks noGrp="1"/>
          </p:cNvSpPr>
          <p:nvPr>
            <p:ph type="title" hasCustomPrompt="1"/>
          </p:nvPr>
        </p:nvSpPr>
        <p:spPr>
          <a:xfrm>
            <a:off x="6461562" y="2560320"/>
            <a:ext cx="5204279" cy="2826327"/>
          </a:xfrm>
          <a:prstGeom prst="rect">
            <a:avLst/>
          </a:prstGeom>
        </p:spPr>
        <p:txBody>
          <a:bodyPr anchor="b"/>
          <a:lstStyle>
            <a:lvl1pPr>
              <a:defRPr>
                <a:solidFill>
                  <a:schemeClr val="tx2"/>
                </a:solidFill>
              </a:defRPr>
            </a:lvl1pPr>
          </a:lstStyle>
          <a:p>
            <a:r>
              <a:rPr lang="en-GB" dirty="0"/>
              <a:t>Presentation title</a:t>
            </a:r>
            <a:endParaRPr lang="en-US" dirty="0"/>
          </a:p>
        </p:txBody>
      </p:sp>
      <p:sp>
        <p:nvSpPr>
          <p:cNvPr id="4" name="Text Placeholder 2">
            <a:extLst>
              <a:ext uri="{FF2B5EF4-FFF2-40B4-BE49-F238E27FC236}">
                <a16:creationId xmlns:a16="http://schemas.microsoft.com/office/drawing/2014/main" id="{B1CF7D8F-99E7-C5BE-2C5A-EC7175E47256}"/>
              </a:ext>
            </a:extLst>
          </p:cNvPr>
          <p:cNvSpPr>
            <a:spLocks noGrp="1"/>
          </p:cNvSpPr>
          <p:nvPr>
            <p:ph type="body" sz="quarter" idx="12" hasCustomPrompt="1"/>
          </p:nvPr>
        </p:nvSpPr>
        <p:spPr>
          <a:xfrm>
            <a:off x="6461562" y="5552902"/>
            <a:ext cx="5204278" cy="1122217"/>
          </a:xfrm>
          <a:prstGeom prst="rect">
            <a:avLst/>
          </a:prstGeom>
        </p:spPr>
        <p:txBody>
          <a:bodyPr/>
          <a:lstStyle>
            <a:lvl1pPr marL="0" indent="0">
              <a:lnSpc>
                <a:spcPct val="100000"/>
              </a:lnSpc>
              <a:spcBef>
                <a:spcPts val="400"/>
              </a:spcBef>
              <a:buNone/>
              <a:defRPr sz="1700">
                <a:solidFill>
                  <a:schemeClr val="tx2"/>
                </a:solidFill>
              </a:defRPr>
            </a:lvl1pPr>
            <a:lvl2pPr marL="457200" indent="0">
              <a:buNone/>
              <a:defRPr sz="1700">
                <a:solidFill>
                  <a:schemeClr val="tx2"/>
                </a:solidFill>
              </a:defRPr>
            </a:lvl2pPr>
            <a:lvl3pPr marL="914400" indent="0">
              <a:buNone/>
              <a:defRPr sz="1700">
                <a:solidFill>
                  <a:schemeClr val="tx2"/>
                </a:solidFill>
              </a:defRPr>
            </a:lvl3pPr>
            <a:lvl4pPr marL="1371600" indent="0">
              <a:buNone/>
              <a:defRPr sz="1700">
                <a:solidFill>
                  <a:schemeClr val="tx2"/>
                </a:solidFill>
              </a:defRPr>
            </a:lvl4pPr>
            <a:lvl5pPr marL="1828800" indent="0">
              <a:buNone/>
              <a:defRPr sz="1700">
                <a:solidFill>
                  <a:schemeClr val="tx2"/>
                </a:solidFill>
              </a:defRPr>
            </a:lvl5pPr>
          </a:lstStyle>
          <a:p>
            <a:pPr lvl="0"/>
            <a:r>
              <a:rPr lang="en-GB" dirty="0"/>
              <a:t>Date/Name</a:t>
            </a:r>
          </a:p>
        </p:txBody>
      </p:sp>
    </p:spTree>
    <p:extLst>
      <p:ext uri="{BB962C8B-B14F-4D97-AF65-F5344CB8AC3E}">
        <p14:creationId xmlns:p14="http://schemas.microsoft.com/office/powerpoint/2010/main" val="111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_on_righ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FADF19D-1D9F-DCE1-68E9-1B516B3BAF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0870" y="269097"/>
            <a:ext cx="3204552" cy="954244"/>
          </a:xfrm>
          <a:prstGeom prst="rect">
            <a:avLst/>
          </a:prstGeom>
        </p:spPr>
      </p:pic>
      <p:pic>
        <p:nvPicPr>
          <p:cNvPr id="6" name="Graphic 5">
            <a:extLst>
              <a:ext uri="{FF2B5EF4-FFF2-40B4-BE49-F238E27FC236}">
                <a16:creationId xmlns:a16="http://schemas.microsoft.com/office/drawing/2014/main" id="{2813FC3B-AECF-5576-61D1-79CCE59CEB2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8487" r="64200" b="35102"/>
          <a:stretch/>
        </p:blipFill>
        <p:spPr>
          <a:xfrm>
            <a:off x="5148776" y="1"/>
            <a:ext cx="7043223" cy="6858000"/>
          </a:xfrm>
          <a:prstGeom prst="rect">
            <a:avLst/>
          </a:prstGeom>
        </p:spPr>
      </p:pic>
      <p:sp>
        <p:nvSpPr>
          <p:cNvPr id="7" name="Text Placeholder 6">
            <a:extLst>
              <a:ext uri="{FF2B5EF4-FFF2-40B4-BE49-F238E27FC236}">
                <a16:creationId xmlns:a16="http://schemas.microsoft.com/office/drawing/2014/main" id="{68018721-F1FE-2400-3F46-A4E46954A893}"/>
              </a:ext>
            </a:extLst>
          </p:cNvPr>
          <p:cNvSpPr>
            <a:spLocks noGrp="1"/>
          </p:cNvSpPr>
          <p:nvPr>
            <p:ph type="body" sz="quarter" idx="10" hasCustomPrompt="1"/>
          </p:nvPr>
        </p:nvSpPr>
        <p:spPr>
          <a:xfrm>
            <a:off x="456688" y="3615397"/>
            <a:ext cx="5476764" cy="2701566"/>
          </a:xfrm>
          <a:prstGeom prst="rect">
            <a:avLst/>
          </a:prstGeom>
        </p:spPr>
        <p:txBody>
          <a:bodyPr anchor="ctr"/>
          <a:lstStyle>
            <a:lvl1pPr marL="0" indent="0" algn="l">
              <a:buFont typeface="Arial" panose="020B0604020202020204" pitchFamily="34" charset="0"/>
              <a:buNone/>
              <a:defRPr sz="3600" b="1">
                <a:solidFill>
                  <a:schemeClr val="tx2"/>
                </a:solidFill>
                <a:latin typeface="+mj-lt"/>
              </a:defRPr>
            </a:lvl1pPr>
            <a:lvl2pPr marL="457200" indent="0" algn="ctr">
              <a:buNone/>
              <a:defRPr sz="3200">
                <a:solidFill>
                  <a:schemeClr val="accent3"/>
                </a:solidFill>
              </a:defRPr>
            </a:lvl2pPr>
            <a:lvl3pPr marL="914400" indent="0" algn="ctr">
              <a:buNone/>
              <a:defRPr>
                <a:solidFill>
                  <a:schemeClr val="accent3"/>
                </a:solidFill>
              </a:defRPr>
            </a:lvl3pPr>
            <a:lvl4pPr marL="1371600" indent="0" algn="ctr">
              <a:buNone/>
              <a:defRPr>
                <a:solidFill>
                  <a:schemeClr val="accent3"/>
                </a:solidFill>
              </a:defRPr>
            </a:lvl4pPr>
            <a:lvl5pPr marL="1828800" indent="0" algn="ctr">
              <a:buNone/>
              <a:defRPr>
                <a:solidFill>
                  <a:schemeClr val="accent3"/>
                </a:solidFill>
              </a:defRPr>
            </a:lvl5pPr>
          </a:lstStyle>
          <a:p>
            <a:pPr lvl="0"/>
            <a:r>
              <a:rPr lang="en-GB" dirty="0"/>
              <a:t>Section title</a:t>
            </a:r>
            <a:endParaRPr lang="en-US" dirty="0"/>
          </a:p>
        </p:txBody>
      </p:sp>
      <p:sp>
        <p:nvSpPr>
          <p:cNvPr id="3" name="Slide Number Placeholder 2">
            <a:extLst>
              <a:ext uri="{FF2B5EF4-FFF2-40B4-BE49-F238E27FC236}">
                <a16:creationId xmlns:a16="http://schemas.microsoft.com/office/drawing/2014/main" id="{2379C672-005B-BAE4-E6D7-0792AAB25EBC}"/>
              </a:ext>
            </a:extLst>
          </p:cNvPr>
          <p:cNvSpPr>
            <a:spLocks noGrp="1"/>
          </p:cNvSpPr>
          <p:nvPr>
            <p:ph type="sldNum" sz="quarter" idx="11"/>
          </p:nvPr>
        </p:nvSpPr>
        <p:spPr/>
        <p:txBody>
          <a:bodyPr/>
          <a:lstStyle>
            <a:lvl1pPr>
              <a:defRPr>
                <a:solidFill>
                  <a:schemeClr val="tx2"/>
                </a:solidFill>
              </a:defRPr>
            </a:lvl1pPr>
          </a:lstStyle>
          <a:p>
            <a:fld id="{D26BAAAC-E2E6-5240-A1E8-423BA9521B93}" type="slidenum">
              <a:rPr lang="en-US" smtClean="0"/>
              <a:pPr/>
              <a:t>‹#›</a:t>
            </a:fld>
            <a:endParaRPr lang="en-US" dirty="0"/>
          </a:p>
        </p:txBody>
      </p:sp>
    </p:spTree>
    <p:extLst>
      <p:ext uri="{BB962C8B-B14F-4D97-AF65-F5344CB8AC3E}">
        <p14:creationId xmlns:p14="http://schemas.microsoft.com/office/powerpoint/2010/main" val="143075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_on_lef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35BD23B-A570-70DB-E3A9-BD900EAB0E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470" y="269097"/>
            <a:ext cx="3204552" cy="954244"/>
          </a:xfrm>
          <a:prstGeom prst="rect">
            <a:avLst/>
          </a:prstGeom>
        </p:spPr>
      </p:pic>
      <p:pic>
        <p:nvPicPr>
          <p:cNvPr id="3" name="Graphic 2">
            <a:extLst>
              <a:ext uri="{FF2B5EF4-FFF2-40B4-BE49-F238E27FC236}">
                <a16:creationId xmlns:a16="http://schemas.microsoft.com/office/drawing/2014/main" id="{13F521CC-C68D-B3DF-86A9-AEEB62980F0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668" t="57654"/>
          <a:stretch/>
        </p:blipFill>
        <p:spPr>
          <a:xfrm>
            <a:off x="0" y="-1"/>
            <a:ext cx="8560470" cy="6387303"/>
          </a:xfrm>
          <a:prstGeom prst="rect">
            <a:avLst/>
          </a:prstGeom>
        </p:spPr>
      </p:pic>
      <p:sp>
        <p:nvSpPr>
          <p:cNvPr id="4" name="Text Placeholder 6">
            <a:extLst>
              <a:ext uri="{FF2B5EF4-FFF2-40B4-BE49-F238E27FC236}">
                <a16:creationId xmlns:a16="http://schemas.microsoft.com/office/drawing/2014/main" id="{F1A4F3A0-4481-3C70-6A6A-F77765F497AC}"/>
              </a:ext>
            </a:extLst>
          </p:cNvPr>
          <p:cNvSpPr>
            <a:spLocks noGrp="1"/>
          </p:cNvSpPr>
          <p:nvPr>
            <p:ph type="body" sz="quarter" idx="10" hasCustomPrompt="1"/>
          </p:nvPr>
        </p:nvSpPr>
        <p:spPr>
          <a:xfrm>
            <a:off x="6334236" y="3166510"/>
            <a:ext cx="5476764" cy="2701566"/>
          </a:xfrm>
          <a:prstGeom prst="rect">
            <a:avLst/>
          </a:prstGeom>
        </p:spPr>
        <p:txBody>
          <a:bodyPr anchor="ctr"/>
          <a:lstStyle>
            <a:lvl1pPr marL="0" indent="0" algn="l">
              <a:buFont typeface="Arial" panose="020B0604020202020204" pitchFamily="34" charset="0"/>
              <a:buNone/>
              <a:defRPr sz="3600" b="1">
                <a:solidFill>
                  <a:schemeClr val="tx2"/>
                </a:solidFill>
                <a:latin typeface="+mj-lt"/>
              </a:defRPr>
            </a:lvl1pPr>
            <a:lvl2pPr marL="457200" indent="0" algn="ctr">
              <a:buNone/>
              <a:defRPr sz="3200">
                <a:solidFill>
                  <a:schemeClr val="accent3"/>
                </a:solidFill>
              </a:defRPr>
            </a:lvl2pPr>
            <a:lvl3pPr marL="914400" indent="0" algn="ctr">
              <a:buNone/>
              <a:defRPr>
                <a:solidFill>
                  <a:schemeClr val="accent3"/>
                </a:solidFill>
              </a:defRPr>
            </a:lvl3pPr>
            <a:lvl4pPr marL="1371600" indent="0" algn="ctr">
              <a:buNone/>
              <a:defRPr>
                <a:solidFill>
                  <a:schemeClr val="accent3"/>
                </a:solidFill>
              </a:defRPr>
            </a:lvl4pPr>
            <a:lvl5pPr marL="1828800" indent="0" algn="ctr">
              <a:buNone/>
              <a:defRPr>
                <a:solidFill>
                  <a:schemeClr val="accent3"/>
                </a:solidFill>
              </a:defRPr>
            </a:lvl5pPr>
          </a:lstStyle>
          <a:p>
            <a:pPr lvl="0"/>
            <a:r>
              <a:rPr lang="en-GB" dirty="0"/>
              <a:t>Section title</a:t>
            </a:r>
            <a:endParaRPr lang="en-US" dirty="0"/>
          </a:p>
        </p:txBody>
      </p:sp>
      <p:sp>
        <p:nvSpPr>
          <p:cNvPr id="5" name="Slide Number Placeholder 4">
            <a:extLst>
              <a:ext uri="{FF2B5EF4-FFF2-40B4-BE49-F238E27FC236}">
                <a16:creationId xmlns:a16="http://schemas.microsoft.com/office/drawing/2014/main" id="{6F99DA1C-C8C0-DEFF-A4F8-26BD954D0CBE}"/>
              </a:ext>
            </a:extLst>
          </p:cNvPr>
          <p:cNvSpPr>
            <a:spLocks noGrp="1"/>
          </p:cNvSpPr>
          <p:nvPr>
            <p:ph type="sldNum" sz="quarter" idx="11"/>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407222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6B9519C-3FC3-CD7D-3A03-726071CB3EE5}"/>
              </a:ext>
            </a:extLst>
          </p:cNvPr>
          <p:cNvSpPr>
            <a:spLocks noGrp="1"/>
          </p:cNvSpPr>
          <p:nvPr>
            <p:ph type="title" hasCustomPrompt="1"/>
          </p:nvPr>
        </p:nvSpPr>
        <p:spPr>
          <a:xfrm>
            <a:off x="838200" y="365124"/>
            <a:ext cx="7514492"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12" name="Content Placeholder 2">
            <a:extLst>
              <a:ext uri="{FF2B5EF4-FFF2-40B4-BE49-F238E27FC236}">
                <a16:creationId xmlns:a16="http://schemas.microsoft.com/office/drawing/2014/main" id="{6B1496D6-53B2-DD7D-5D35-8CC725EA1DF9}"/>
              </a:ext>
            </a:extLst>
          </p:cNvPr>
          <p:cNvSpPr>
            <a:spLocks noGrp="1"/>
          </p:cNvSpPr>
          <p:nvPr>
            <p:ph sz="half" idx="1" hasCustomPrompt="1"/>
          </p:nvPr>
        </p:nvSpPr>
        <p:spPr>
          <a:xfrm>
            <a:off x="838199" y="1825624"/>
            <a:ext cx="10515599"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GB" dirty="0"/>
              <a:t>Content</a:t>
            </a:r>
          </a:p>
        </p:txBody>
      </p:sp>
      <p:sp>
        <p:nvSpPr>
          <p:cNvPr id="2" name="Slide Number Placeholder 1">
            <a:extLst>
              <a:ext uri="{FF2B5EF4-FFF2-40B4-BE49-F238E27FC236}">
                <a16:creationId xmlns:a16="http://schemas.microsoft.com/office/drawing/2014/main" id="{30E184C8-DAA0-3E26-9F28-4997A8213502}"/>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276558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18B86AFB-23C4-BDE8-2E3F-8BFA65BD277E}"/>
              </a:ext>
            </a:extLst>
          </p:cNvPr>
          <p:cNvSpPr>
            <a:spLocks noGrp="1"/>
          </p:cNvSpPr>
          <p:nvPr>
            <p:ph sz="half" idx="2" hasCustomPrompt="1"/>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lvl8pPr>
            <a:lvl9pPr>
              <a:defRPr/>
            </a:lvl9pPr>
          </a:lstStyle>
          <a:p>
            <a:pPr lvl="0"/>
            <a:r>
              <a:rPr lang="en-GB" dirty="0"/>
              <a:t>Content</a:t>
            </a:r>
          </a:p>
        </p:txBody>
      </p:sp>
      <p:sp>
        <p:nvSpPr>
          <p:cNvPr id="10" name="Content Placeholder 2">
            <a:extLst>
              <a:ext uri="{FF2B5EF4-FFF2-40B4-BE49-F238E27FC236}">
                <a16:creationId xmlns:a16="http://schemas.microsoft.com/office/drawing/2014/main" id="{6810D0A4-4FCD-C44C-DFFE-6B884284A89A}"/>
              </a:ext>
            </a:extLst>
          </p:cNvPr>
          <p:cNvSpPr>
            <a:spLocks noGrp="1"/>
          </p:cNvSpPr>
          <p:nvPr>
            <p:ph sz="half" idx="1" hasCustomPrompt="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lvl7pPr>
            <a:lvl8pPr>
              <a:defRPr/>
            </a:lvl8pPr>
            <a:lvl9pPr marL="3657600" indent="0">
              <a:buNone/>
              <a:defRPr/>
            </a:lvl9pPr>
          </a:lstStyle>
          <a:p>
            <a:pPr lvl="0"/>
            <a:r>
              <a:rPr lang="en-GB" dirty="0"/>
              <a:t>Content</a:t>
            </a:r>
          </a:p>
        </p:txBody>
      </p:sp>
      <p:sp>
        <p:nvSpPr>
          <p:cNvPr id="3" name="Title 1">
            <a:extLst>
              <a:ext uri="{FF2B5EF4-FFF2-40B4-BE49-F238E27FC236}">
                <a16:creationId xmlns:a16="http://schemas.microsoft.com/office/drawing/2014/main" id="{59A4360E-C538-A935-88BA-9919B760E776}"/>
              </a:ext>
            </a:extLst>
          </p:cNvPr>
          <p:cNvSpPr>
            <a:spLocks noGrp="1"/>
          </p:cNvSpPr>
          <p:nvPr>
            <p:ph type="title" hasCustomPrompt="1"/>
          </p:nvPr>
        </p:nvSpPr>
        <p:spPr>
          <a:xfrm>
            <a:off x="838200" y="365124"/>
            <a:ext cx="7514492" cy="1325563"/>
          </a:xfrm>
          <a:prstGeom prst="rect">
            <a:avLst/>
          </a:prstGeom>
        </p:spPr>
        <p:txBody>
          <a:bodyPr/>
          <a:lstStyle>
            <a:lvl1pPr>
              <a:defRPr sz="3600" b="1">
                <a:solidFill>
                  <a:schemeClr val="tx2"/>
                </a:solidFill>
              </a:defRPr>
            </a:lvl1pPr>
          </a:lstStyle>
          <a:p>
            <a:r>
              <a:rPr lang="en-GB" dirty="0"/>
              <a:t>Slide Title</a:t>
            </a:r>
            <a:endParaRPr lang="en-US" dirty="0"/>
          </a:p>
        </p:txBody>
      </p:sp>
      <p:sp>
        <p:nvSpPr>
          <p:cNvPr id="2" name="Slide Number Placeholder 1">
            <a:extLst>
              <a:ext uri="{FF2B5EF4-FFF2-40B4-BE49-F238E27FC236}">
                <a16:creationId xmlns:a16="http://schemas.microsoft.com/office/drawing/2014/main" id="{7BB4B331-FB7E-7486-B57F-B424E5875FF6}"/>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143745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lumn Style 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E00941-EE8C-4995-26B0-3FDB35311F2D}"/>
              </a:ext>
            </a:extLst>
          </p:cNvPr>
          <p:cNvSpPr>
            <a:spLocks noGrp="1"/>
          </p:cNvSpPr>
          <p:nvPr>
            <p:ph type="title" hasCustomPrompt="1"/>
          </p:nvPr>
        </p:nvSpPr>
        <p:spPr>
          <a:xfrm>
            <a:off x="4600073" y="365125"/>
            <a:ext cx="3822032" cy="1325563"/>
          </a:xfrm>
          <a:prstGeom prst="rect">
            <a:avLst/>
          </a:prstGeom>
        </p:spPr>
        <p:txBody>
          <a:bodyPr/>
          <a:lstStyle>
            <a:lvl1pPr>
              <a:defRPr sz="3600" b="1">
                <a:solidFill>
                  <a:schemeClr val="tx2"/>
                </a:solidFill>
              </a:defRPr>
            </a:lvl1pPr>
          </a:lstStyle>
          <a:p>
            <a:r>
              <a:rPr lang="en-GB" dirty="0"/>
              <a:t>Slide Title</a:t>
            </a:r>
            <a:br>
              <a:rPr lang="en-GB" dirty="0"/>
            </a:br>
            <a:r>
              <a:rPr lang="en-GB" dirty="0"/>
              <a:t>on two lines </a:t>
            </a:r>
            <a:endParaRPr lang="en-US" dirty="0"/>
          </a:p>
        </p:txBody>
      </p:sp>
      <p:sp>
        <p:nvSpPr>
          <p:cNvPr id="5" name="Content Placeholder 3">
            <a:extLst>
              <a:ext uri="{FF2B5EF4-FFF2-40B4-BE49-F238E27FC236}">
                <a16:creationId xmlns:a16="http://schemas.microsoft.com/office/drawing/2014/main" id="{1CDFAB44-08B5-95BB-E304-68D50AA22608}"/>
              </a:ext>
            </a:extLst>
          </p:cNvPr>
          <p:cNvSpPr>
            <a:spLocks noGrp="1"/>
          </p:cNvSpPr>
          <p:nvPr>
            <p:ph sz="half" idx="2" hasCustomPrompt="1"/>
          </p:nvPr>
        </p:nvSpPr>
        <p:spPr>
          <a:xfrm>
            <a:off x="4600073" y="1825625"/>
            <a:ext cx="7174832"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lvl7pPr>
            <a:lvl8pPr>
              <a:defRPr/>
            </a:lvl8pPr>
            <a:lvl9pPr marL="3657600" indent="0">
              <a:buNone/>
              <a:defRPr/>
            </a:lvl9pPr>
          </a:lstStyle>
          <a:p>
            <a:pPr lvl="0"/>
            <a:r>
              <a:rPr lang="en-GB" dirty="0"/>
              <a:t>Content</a:t>
            </a:r>
          </a:p>
        </p:txBody>
      </p:sp>
      <p:sp>
        <p:nvSpPr>
          <p:cNvPr id="7" name="Picture Placeholder 14">
            <a:extLst>
              <a:ext uri="{FF2B5EF4-FFF2-40B4-BE49-F238E27FC236}">
                <a16:creationId xmlns:a16="http://schemas.microsoft.com/office/drawing/2014/main" id="{DEFEB7BB-ED9C-2867-1AA9-0908E20FE06F}"/>
              </a:ext>
            </a:extLst>
          </p:cNvPr>
          <p:cNvSpPr>
            <a:spLocks noGrp="1"/>
          </p:cNvSpPr>
          <p:nvPr>
            <p:ph type="pic" sz="quarter" idx="10" hasCustomPrompt="1"/>
          </p:nvPr>
        </p:nvSpPr>
        <p:spPr>
          <a:xfrm>
            <a:off x="1" y="5062"/>
            <a:ext cx="4106778" cy="6847876"/>
          </a:xfrm>
          <a:prstGeom prst="rect">
            <a:avLst/>
          </a:prstGeom>
        </p:spPr>
        <p:txBody>
          <a:bodyPr/>
          <a:lstStyle>
            <a:lvl1pPr>
              <a:defRPr>
                <a:solidFill>
                  <a:schemeClr val="bg1"/>
                </a:solidFill>
              </a:defRPr>
            </a:lvl1pPr>
          </a:lstStyle>
          <a:p>
            <a:r>
              <a:rPr lang="en-US" dirty="0"/>
              <a:t>Add image here</a:t>
            </a:r>
          </a:p>
        </p:txBody>
      </p:sp>
      <p:sp>
        <p:nvSpPr>
          <p:cNvPr id="2" name="Slide Number Placeholder 1">
            <a:extLst>
              <a:ext uri="{FF2B5EF4-FFF2-40B4-BE49-F238E27FC236}">
                <a16:creationId xmlns:a16="http://schemas.microsoft.com/office/drawing/2014/main" id="{088796EA-2C72-89CD-CF6E-5C3DCD97DF87}"/>
              </a:ext>
            </a:extLst>
          </p:cNvPr>
          <p:cNvSpPr>
            <a:spLocks noGrp="1"/>
          </p:cNvSpPr>
          <p:nvPr>
            <p:ph type="sldNum" sz="quarter" idx="11"/>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39308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lumn Style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D3FC8D-F21A-A546-3FE8-CE039CE1FA13}"/>
              </a:ext>
            </a:extLst>
          </p:cNvPr>
          <p:cNvSpPr>
            <a:spLocks noGrp="1"/>
          </p:cNvSpPr>
          <p:nvPr>
            <p:ph type="body" sz="half" idx="2" hasCustomPrompt="1"/>
          </p:nvPr>
        </p:nvSpPr>
        <p:spPr>
          <a:xfrm>
            <a:off x="839788" y="2857500"/>
            <a:ext cx="3932237" cy="30114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Content</a:t>
            </a:r>
          </a:p>
        </p:txBody>
      </p:sp>
      <p:sp>
        <p:nvSpPr>
          <p:cNvPr id="5" name="Title 1">
            <a:extLst>
              <a:ext uri="{FF2B5EF4-FFF2-40B4-BE49-F238E27FC236}">
                <a16:creationId xmlns:a16="http://schemas.microsoft.com/office/drawing/2014/main" id="{4700871A-8D52-D2DD-8DFB-81BA2E1B71F6}"/>
              </a:ext>
            </a:extLst>
          </p:cNvPr>
          <p:cNvSpPr>
            <a:spLocks noGrp="1"/>
          </p:cNvSpPr>
          <p:nvPr>
            <p:ph type="title" hasCustomPrompt="1"/>
          </p:nvPr>
        </p:nvSpPr>
        <p:spPr>
          <a:xfrm>
            <a:off x="838200" y="996950"/>
            <a:ext cx="3932237" cy="1325563"/>
          </a:xfrm>
          <a:prstGeom prst="rect">
            <a:avLst/>
          </a:prstGeom>
        </p:spPr>
        <p:txBody>
          <a:bodyPr/>
          <a:lstStyle>
            <a:lvl1pPr>
              <a:defRPr sz="3600" b="1">
                <a:solidFill>
                  <a:schemeClr val="tx2"/>
                </a:solidFill>
              </a:defRPr>
            </a:lvl1pPr>
          </a:lstStyle>
          <a:p>
            <a:r>
              <a:rPr lang="en-GB" dirty="0"/>
              <a:t>Slide Title</a:t>
            </a:r>
            <a:br>
              <a:rPr lang="en-GB" dirty="0"/>
            </a:br>
            <a:r>
              <a:rPr lang="en-GB" dirty="0"/>
              <a:t>on two lines </a:t>
            </a:r>
            <a:endParaRPr lang="en-US" dirty="0"/>
          </a:p>
        </p:txBody>
      </p:sp>
      <p:sp>
        <p:nvSpPr>
          <p:cNvPr id="2" name="Content Placeholder 2">
            <a:extLst>
              <a:ext uri="{FF2B5EF4-FFF2-40B4-BE49-F238E27FC236}">
                <a16:creationId xmlns:a16="http://schemas.microsoft.com/office/drawing/2014/main" id="{BCCCF480-DFF0-D7EF-03C0-2683438FA1D4}"/>
              </a:ext>
            </a:extLst>
          </p:cNvPr>
          <p:cNvSpPr>
            <a:spLocks noGrp="1"/>
          </p:cNvSpPr>
          <p:nvPr>
            <p:ph idx="1" hasCustomPrompt="1"/>
          </p:nvPr>
        </p:nvSpPr>
        <p:spPr>
          <a:xfrm>
            <a:off x="5183188" y="1480932"/>
            <a:ext cx="6172200" cy="4380118"/>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Add image here</a:t>
            </a:r>
            <a:endParaRPr lang="en-US" dirty="0"/>
          </a:p>
        </p:txBody>
      </p:sp>
      <p:sp>
        <p:nvSpPr>
          <p:cNvPr id="3" name="Slide Number Placeholder 2">
            <a:extLst>
              <a:ext uri="{FF2B5EF4-FFF2-40B4-BE49-F238E27FC236}">
                <a16:creationId xmlns:a16="http://schemas.microsoft.com/office/drawing/2014/main" id="{1E10D9D4-CF67-5010-BFF4-0A12BA5AE645}"/>
              </a:ext>
            </a:extLst>
          </p:cNvPr>
          <p:cNvSpPr>
            <a:spLocks noGrp="1"/>
          </p:cNvSpPr>
          <p:nvPr>
            <p:ph type="sldNum" sz="quarter" idx="10"/>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1600312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tyle 1">
    <p:spTree>
      <p:nvGrpSpPr>
        <p:cNvPr id="1" name=""/>
        <p:cNvGrpSpPr/>
        <p:nvPr/>
      </p:nvGrpSpPr>
      <p:grpSpPr>
        <a:xfrm>
          <a:off x="0" y="0"/>
          <a:ext cx="0" cy="0"/>
          <a:chOff x="0" y="0"/>
          <a:chExt cx="0" cy="0"/>
        </a:xfrm>
      </p:grpSpPr>
      <p:sp>
        <p:nvSpPr>
          <p:cNvPr id="2" name="Media Placeholder 5">
            <a:extLst>
              <a:ext uri="{FF2B5EF4-FFF2-40B4-BE49-F238E27FC236}">
                <a16:creationId xmlns:a16="http://schemas.microsoft.com/office/drawing/2014/main" id="{A9A6D927-538E-5EC0-9D39-52B7B15B242F}"/>
              </a:ext>
            </a:extLst>
          </p:cNvPr>
          <p:cNvSpPr>
            <a:spLocks noGrp="1"/>
          </p:cNvSpPr>
          <p:nvPr>
            <p:ph type="media" sz="quarter" idx="11" hasCustomPrompt="1"/>
          </p:nvPr>
        </p:nvSpPr>
        <p:spPr>
          <a:xfrm>
            <a:off x="1589881" y="1562100"/>
            <a:ext cx="9012238" cy="4615656"/>
          </a:xfrm>
          <a:prstGeom prst="rect">
            <a:avLst/>
          </a:prstGeom>
        </p:spPr>
        <p:txBody>
          <a:bodyPr/>
          <a:lstStyle>
            <a:lvl1pPr>
              <a:defRPr>
                <a:solidFill>
                  <a:schemeClr val="bg1"/>
                </a:solidFill>
              </a:defRPr>
            </a:lvl1pPr>
          </a:lstStyle>
          <a:p>
            <a:r>
              <a:rPr lang="en-US" dirty="0"/>
              <a:t>Add image here</a:t>
            </a:r>
          </a:p>
        </p:txBody>
      </p:sp>
      <p:sp>
        <p:nvSpPr>
          <p:cNvPr id="3" name="Slide Number Placeholder 2">
            <a:extLst>
              <a:ext uri="{FF2B5EF4-FFF2-40B4-BE49-F238E27FC236}">
                <a16:creationId xmlns:a16="http://schemas.microsoft.com/office/drawing/2014/main" id="{DD1A0EF4-9A6F-8D69-47EA-D2FAE8AE2B39}"/>
              </a:ext>
            </a:extLst>
          </p:cNvPr>
          <p:cNvSpPr>
            <a:spLocks noGrp="1"/>
          </p:cNvSpPr>
          <p:nvPr>
            <p:ph type="sldNum" sz="quarter" idx="12"/>
          </p:nvPr>
        </p:nvSpPr>
        <p:spPr/>
        <p:txBody>
          <a:bodyPr/>
          <a:lstStyle/>
          <a:p>
            <a:fld id="{D26BAAAC-E2E6-5240-A1E8-423BA9521B93}" type="slidenum">
              <a:rPr lang="en-US" smtClean="0"/>
              <a:t>‹#›</a:t>
            </a:fld>
            <a:endParaRPr lang="en-US" dirty="0"/>
          </a:p>
        </p:txBody>
      </p:sp>
    </p:spTree>
    <p:extLst>
      <p:ext uri="{BB962C8B-B14F-4D97-AF65-F5344CB8AC3E}">
        <p14:creationId xmlns:p14="http://schemas.microsoft.com/office/powerpoint/2010/main" val="136273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svg"/><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13FFE64-CD79-05A5-17FD-803CBCC59B5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870" y="269097"/>
            <a:ext cx="3204552" cy="954244"/>
          </a:xfrm>
          <a:prstGeom prst="rect">
            <a:avLst/>
          </a:prstGeom>
        </p:spPr>
      </p:pic>
      <p:pic>
        <p:nvPicPr>
          <p:cNvPr id="3" name="Graphic 2">
            <a:extLst>
              <a:ext uri="{FF2B5EF4-FFF2-40B4-BE49-F238E27FC236}">
                <a16:creationId xmlns:a16="http://schemas.microsoft.com/office/drawing/2014/main" id="{5FF43643-B73C-7FBE-EF96-AB11B390E0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6427" y="514442"/>
            <a:ext cx="1327677" cy="536177"/>
          </a:xfrm>
          <a:prstGeom prst="rect">
            <a:avLst/>
          </a:prstGeom>
        </p:spPr>
      </p:pic>
    </p:spTree>
    <p:extLst>
      <p:ext uri="{BB962C8B-B14F-4D97-AF65-F5344CB8AC3E}">
        <p14:creationId xmlns:p14="http://schemas.microsoft.com/office/powerpoint/2010/main" val="1455556105"/>
      </p:ext>
    </p:extLst>
  </p:cSld>
  <p:clrMap bg1="lt1" tx1="dk1" bg2="lt2" tx2="dk2" accent1="accent1" accent2="accent2" accent3="accent3" accent4="accent4" accent5="accent5" accent6="accent6" hlink="hlink" folHlink="folHlink"/>
  <p:sldLayoutIdLst>
    <p:sldLayoutId id="2147483949" r:id="rId1"/>
    <p:sldLayoutId id="21474839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210A-5A24-B97D-17B6-1BF4E5999C9D}"/>
              </a:ext>
            </a:extLst>
          </p:cNvPr>
          <p:cNvSpPr>
            <a:spLocks noGrp="1"/>
          </p:cNvSpPr>
          <p:nvPr>
            <p:ph type="sldNum" sz="quarter" idx="4"/>
          </p:nvPr>
        </p:nvSpPr>
        <p:spPr>
          <a:xfrm>
            <a:off x="9067800" y="621503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BAAAC-E2E6-5240-A1E8-423BA9521B93}" type="slidenum">
              <a:rPr lang="en-US" smtClean="0"/>
              <a:t>‹#›</a:t>
            </a:fld>
            <a:endParaRPr lang="en-US" dirty="0"/>
          </a:p>
        </p:txBody>
      </p:sp>
    </p:spTree>
    <p:extLst>
      <p:ext uri="{BB962C8B-B14F-4D97-AF65-F5344CB8AC3E}">
        <p14:creationId xmlns:p14="http://schemas.microsoft.com/office/powerpoint/2010/main" val="1214111561"/>
      </p:ext>
    </p:extLst>
  </p:cSld>
  <p:clrMap bg1="lt1" tx1="dk1" bg2="lt2" tx2="dk2" accent1="accent1" accent2="accent2" accent3="accent3" accent4="accent4" accent5="accent5" accent6="accent6" hlink="hlink" folHlink="folHlink"/>
  <p:sldLayoutIdLst>
    <p:sldLayoutId id="2147483969" r:id="rId1"/>
    <p:sldLayoutId id="214748396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37AB4A2-39B6-3E6D-E805-7C738241C32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0470" y="269097"/>
            <a:ext cx="3204552" cy="954244"/>
          </a:xfrm>
          <a:prstGeom prst="rect">
            <a:avLst/>
          </a:prstGeom>
        </p:spPr>
      </p:pic>
      <p:sp>
        <p:nvSpPr>
          <p:cNvPr id="3" name="Slide Number Placeholder 2">
            <a:extLst>
              <a:ext uri="{FF2B5EF4-FFF2-40B4-BE49-F238E27FC236}">
                <a16:creationId xmlns:a16="http://schemas.microsoft.com/office/drawing/2014/main" id="{0B624557-80FE-981B-161B-61E6525D0961}"/>
              </a:ext>
            </a:extLst>
          </p:cNvPr>
          <p:cNvSpPr>
            <a:spLocks noGrp="1"/>
          </p:cNvSpPr>
          <p:nvPr>
            <p:ph type="sldNum" sz="quarter" idx="4"/>
          </p:nvPr>
        </p:nvSpPr>
        <p:spPr>
          <a:xfrm>
            <a:off x="9067800" y="621503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BAAAC-E2E6-5240-A1E8-423BA9521B93}" type="slidenum">
              <a:rPr lang="en-US" smtClean="0"/>
              <a:t>‹#›</a:t>
            </a:fld>
            <a:endParaRPr lang="en-US" dirty="0"/>
          </a:p>
        </p:txBody>
      </p:sp>
    </p:spTree>
    <p:extLst>
      <p:ext uri="{BB962C8B-B14F-4D97-AF65-F5344CB8AC3E}">
        <p14:creationId xmlns:p14="http://schemas.microsoft.com/office/powerpoint/2010/main" val="50683795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80" r:id="rId3"/>
    <p:sldLayoutId id="2147483981" r:id="rId4"/>
    <p:sldLayoutId id="2147483982" r:id="rId5"/>
    <p:sldLayoutId id="2147483983" r:id="rId6"/>
    <p:sldLayoutId id="214748399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7A9910A-9E3F-7CA4-683E-AF81E9F6DFE8}"/>
              </a:ext>
            </a:extLst>
          </p:cNvPr>
          <p:cNvSpPr>
            <a:spLocks noGrp="1"/>
          </p:cNvSpPr>
          <p:nvPr>
            <p:ph type="sldNum" sz="quarter" idx="4"/>
          </p:nvPr>
        </p:nvSpPr>
        <p:spPr>
          <a:xfrm>
            <a:off x="9067800" y="621503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BAAAC-E2E6-5240-A1E8-423BA9521B93}" type="slidenum">
              <a:rPr lang="en-US" smtClean="0"/>
              <a:t>‹#›</a:t>
            </a:fld>
            <a:endParaRPr lang="en-US" dirty="0"/>
          </a:p>
        </p:txBody>
      </p:sp>
    </p:spTree>
    <p:extLst>
      <p:ext uri="{BB962C8B-B14F-4D97-AF65-F5344CB8AC3E}">
        <p14:creationId xmlns:p14="http://schemas.microsoft.com/office/powerpoint/2010/main" val="104897518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healthinnovationnetwork.co.uk/programmes/medicines/polypharmacy/patient-information/"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england.nhs.uk/about/equality/equality-hub/national-healthcare-inequalities-improvement-programme/core20plus5/core20plus5-cyp/" TargetMode="External"/><Relationship Id="rId3" Type="http://schemas.openxmlformats.org/officeDocument/2006/relationships/hyperlink" Target="https://apps.model.nhs.uk/a-z#P" TargetMode="External"/><Relationship Id="rId7" Type="http://schemas.openxmlformats.org/officeDocument/2006/relationships/hyperlink" Target="https://www.england.nhs.uk/about/equality/equality-hub/national-healthcare-inequalities-improvement-programme/core20plus5/core20plus-ambassadors/" TargetMode="External"/><Relationship Id="rId2" Type="http://schemas.openxmlformats.org/officeDocument/2006/relationships/hyperlink" Target="https://analytics.phe.gov.uk/apps/health-inequalities-dashboard/" TargetMode="External"/><Relationship Id="rId1" Type="http://schemas.openxmlformats.org/officeDocument/2006/relationships/slideLayout" Target="../slideLayouts/slideLayout5.xml"/><Relationship Id="rId6" Type="http://schemas.openxmlformats.org/officeDocument/2006/relationships/hyperlink" Target="https://www.england.nhs.uk/about/equality/equality-hub/national-healthcare-inequalities-improvement-programme/core20plus5/core20plus5-community-connectors/" TargetMode="External"/><Relationship Id="rId5" Type="http://schemas.openxmlformats.org/officeDocument/2006/relationships/hyperlink" Target="https://www.england.nhs.uk/wp-content/uploads/2021/06/240621-board-meeting-item-9-tackling-inequalities-in-nhs-care.pdf" TargetMode="External"/><Relationship Id="rId4" Type="http://schemas.openxmlformats.org/officeDocument/2006/relationships/hyperlink" Target="https://www.england.nhs.uk/wp-content/uploads/2023/03/PRN00157-tackling-neighbourhood-health-inequalities-supplementary-guidance-march-2023.pdf" TargetMode="External"/><Relationship Id="rId9" Type="http://schemas.openxmlformats.org/officeDocument/2006/relationships/hyperlink" Target="https://elearning.rcgp.org.uk/course/view.php?id=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nclhealthandcare.org.uk/wp-content/uploads/2024/07/FINAL-NCL-Delivery-plan-July-2024.pdf" TargetMode="External"/><Relationship Id="rId3" Type="http://schemas.openxmlformats.org/officeDocument/2006/relationships/hyperlink" Target="https://gbr01.safelinks.protection.outlook.com/?url=https%3A%2F%2Fnclhealthandcare.org.uk%2Fwp-content%2Fuploads%2F2024%2F09%2FSUMMARY-Health-Inequalities-Insight-Report_NCL_Final_updated.pdf&amp;data=05%7C02%7Cconan.cowley1%40nhs.net%7C30af7fa0258c4b0e016e08dcf276c3f3%7C37c354b285b047f5b22207b48d774ee3%7C0%7C0%7C638651839635200866%7CUnknown%7CTWFpbGZsb3d8eyJWIjoiMC4wLjAwMDAiLCJQIjoiV2luMzIiLCJBTiI6Ik1haWwiLCJXVCI6Mn0%3D%7C0%7C%7C%7C&amp;sdata=vHHVeCbcp8q6Rrq%2FfpWFZjteRsOirGdrpU8xjq1KtgU%3D&amp;reserved=0" TargetMode="External"/><Relationship Id="rId7" Type="http://schemas.openxmlformats.org/officeDocument/2006/relationships/hyperlink" Target="https://nclhealthandcare.org.uk/our-working-areas/population-health/ncl-outcomes-framework/" TargetMode="External"/><Relationship Id="rId2" Type="http://schemas.openxmlformats.org/officeDocument/2006/relationships/hyperlink" Target="https://www.england.nhs.uk/about/equality/equality-hub/national-healthcare-inequalities-improvement-programme/contacts-and-resources/practical-guide-tackling-inequalities-in-healthcare-access-experience-and-outcomes/" TargetMode="External"/><Relationship Id="rId1" Type="http://schemas.openxmlformats.org/officeDocument/2006/relationships/slideLayout" Target="../slideLayouts/slideLayout5.xml"/><Relationship Id="rId6" Type="http://schemas.openxmlformats.org/officeDocument/2006/relationships/hyperlink" Target="https://nclhealthandcare.org.uk/our-working-areas/population-health/" TargetMode="External"/><Relationship Id="rId5" Type="http://schemas.openxmlformats.org/officeDocument/2006/relationships/hyperlink" Target="https://gbr01.safelinks.protection.outlook.com/?url=https%3A%2F%2Fnlhcr.analytics.eu.healtheintent.com%2Freports%2F100000855%3Fproject_id%3D849&amp;data=05%7C02%7Cconan.cowley1%40nhs.net%7C30af7fa0258c4b0e016e08dcf276c3f3%7C37c354b285b047f5b22207b48d774ee3%7C0%7C0%7C638651839635232361%7CUnknown%7CTWFpbGZsb3d8eyJWIjoiMC4wLjAwMDAiLCJQIjoiV2luMzIiLCJBTiI6Ik1haWwiLCJXVCI6Mn0%3D%7C0%7C%7C%7C&amp;sdata=fdPiPhn2sUScT5hmRIZVM%2FZNPQJ9RX6tSMcY3TidAqE%3D&amp;reserved=0" TargetMode="External"/><Relationship Id="rId4" Type="http://schemas.openxmlformats.org/officeDocument/2006/relationships/hyperlink" Target="https://gbr01.safelinks.protection.outlook.com/?url=https%3A%2F%2Fdata.london.gov.uk%2Fdataset%2Fsnapshot-of-health-inequalities-in-london&amp;data=05%7C02%7Cconan.cowley1%40nhs.net%7C30af7fa0258c4b0e016e08dcf276c3f3%7C37c354b285b047f5b22207b48d774ee3%7C0%7C0%7C638651839635494769%7CUnknown%7CTWFpbGZsb3d8eyJWIjoiMC4wLjAwMDAiLCJQIjoiV2luMzIiLCJBTiI6Ik1haWwiLCJXVCI6Mn0%3D%7C0%7C%7C%7C&amp;sdata=bZwsrXWg2MPZgF1JVTieP%2Fv1IZdh3OqWr5q7bzZssi8%3D&amp;reserved=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br01.safelinks.protection.outlook.com/?url=https%3A%2F%2Fwww.wemakecamden.org.uk%2Fwp-content%2Fuploads%2F2023%2F03%2FState-of-Borough-report-web.pdf&amp;data=05%7C02%7Cconan.cowley1%40nhs.net%7C30af7fa0258c4b0e016e08dcf276c3f3%7C37c354b285b047f5b22207b48d774ee3%7C0%7C0%7C638651839635314953%7CUnknown%7CTWFpbGZsb3d8eyJWIjoiMC4wLjAwMDAiLCJQIjoiV2luMzIiLCJBTiI6Ik1haWwiLCJXVCI6Mn0%3D%7C0%7C%7C%7C&amp;sdata=8F9Tzvws%2FACPYIDvZz%2BCwcekNIsvfuoiYc0I6Re7gzI%3D&amp;reserved=0" TargetMode="External"/><Relationship Id="rId13" Type="http://schemas.openxmlformats.org/officeDocument/2006/relationships/hyperlink" Target="https://gbr01.safelinks.protection.outlook.com/?url=https%3A%2F%2Fwww.islington.gov.uk%2Fabout-the-council%2Fislington-evidence-and-statistics%2Fjoint-strategic-needs-assessments&amp;data=05%7C02%7Cconan.cowley1%40nhs.net%7C30af7fa0258c4b0e016e08dcf276c3f3%7C37c354b285b047f5b22207b48d774ee3%7C0%7C0%7C638651839635446234%7CUnknown%7CTWFpbGZsb3d8eyJWIjoiMC4wLjAwMDAiLCJQIjoiV2luMzIiLCJBTiI6Ik1haWwiLCJXVCI6Mn0%3D%7C0%7C%7C%7C&amp;sdata=ecDb4B7rBaolZsEKkMMptPf5y8xxCbJQ4VKYIv13Ymw%3D&amp;reserved=0" TargetMode="External"/><Relationship Id="rId3" Type="http://schemas.openxmlformats.org/officeDocument/2006/relationships/hyperlink" Target="https://apps.model.nhs.uk/a-z#P" TargetMode="External"/><Relationship Id="rId7" Type="http://schemas.openxmlformats.org/officeDocument/2006/relationships/hyperlink" Target="https://gbr01.safelinks.protection.outlook.com/?url=https%3A%2F%2Fopen.barnet.gov.uk%2Finsight-and-intelligence%2Fdashboards-and-tools%2Fbarnet-ward-profile%2F&amp;data=05%7C02%7Cconan.cowley1%40nhs.net%7C30af7fa0258c4b0e016e08dcf276c3f3%7C37c354b285b047f5b22207b48d774ee3%7C0%7C0%7C638651839635289806%7CUnknown%7CTWFpbGZsb3d8eyJWIjoiMC4wLjAwMDAiLCJQIjoiV2luMzIiLCJBTiI6Ik1haWwiLCJXVCI6Mn0%3D%7C0%7C%7C%7C&amp;sdata=nzpCSk5GMFgUnhuvcRrArJsOPvf1uN083T3fdG9GExE%3D&amp;reserved=0" TargetMode="External"/><Relationship Id="rId12" Type="http://schemas.openxmlformats.org/officeDocument/2006/relationships/hyperlink" Target="https://gbr01.safelinks.protection.outlook.com/?url=https%3A%2F%2Fnew.haringey.gov.uk%2Fcouncil-elections%2Fdata-finance%2Fharingey-population-data&amp;data=05%7C02%7Cconan.cowley1%40nhs.net%7C30af7fa0258c4b0e016e08dcf276c3f3%7C37c354b285b047f5b22207b48d774ee3%7C0%7C0%7C638651839635418637%7CUnknown%7CTWFpbGZsb3d8eyJWIjoiMC4wLjAwMDAiLCJQIjoiV2luMzIiLCJBTiI6Ik1haWwiLCJXVCI6Mn0%3D%7C0%7C%7C%7C&amp;sdata=564NkrHXfthSixbAaGJdKYf499kxSmiXZqSUzgd%2BA%2FY%3D&amp;reserved=0" TargetMode="External"/><Relationship Id="rId2" Type="http://schemas.openxmlformats.org/officeDocument/2006/relationships/hyperlink" Target="https://fingertips.phe.org.uk/" TargetMode="External"/><Relationship Id="rId1" Type="http://schemas.openxmlformats.org/officeDocument/2006/relationships/slideLayout" Target="../slideLayouts/slideLayout5.xml"/><Relationship Id="rId6" Type="http://schemas.openxmlformats.org/officeDocument/2006/relationships/hyperlink" Target="https://gbr01.safelinks.protection.outlook.com/?url=https%3A%2F%2Fopen.barnet.gov.uk%2Fjoint-strategic-needs-assessment-2024%2F&amp;data=05%7C02%7Cconan.cowley1%40nhs.net%7C30af7fa0258c4b0e016e08dcf276c3f3%7C37c354b285b047f5b22207b48d774ee3%7C0%7C0%7C638651839635261158%7CUnknown%7CTWFpbGZsb3d8eyJWIjoiMC4wLjAwMDAiLCJQIjoiV2luMzIiLCJBTiI6Ik1haWwiLCJXVCI6Mn0%3D%7C0%7C%7C%7C&amp;sdata=yxoH1zuF8PC%2FAUxOJS3%2FbJHfPYJQ4xE70SSPZ%2BvrIKk%3D&amp;reserved=0" TargetMode="External"/><Relationship Id="rId11" Type="http://schemas.openxmlformats.org/officeDocument/2006/relationships/hyperlink" Target="https://gbr01.safelinks.protection.outlook.com/?url=https%3A%2F%2Fnew.haringey.gov.uk%2Fhealth-wellbeing%2Four-public-health-plans-reports%2Fjoint-strategic-needs-assessment-jsna&amp;data=05%7C02%7Cconan.cowley1%40nhs.net%7C30af7fa0258c4b0e016e08dcf276c3f3%7C37c354b285b047f5b22207b48d774ee3%7C0%7C0%7C638651839635392222%7CUnknown%7CTWFpbGZsb3d8eyJWIjoiMC4wLjAwMDAiLCJQIjoiV2luMzIiLCJBTiI6Ik1haWwiLCJXVCI6Mn0%3D%7C0%7C%7C%7C&amp;sdata=GIQDKLup0z%2BRBOrqs2qIlTISXX2iPdfc5L66%2FQHINEY%3D&amp;reserved=0" TargetMode="External"/><Relationship Id="rId5" Type="http://schemas.openxmlformats.org/officeDocument/2006/relationships/hyperlink" Target="https://www.england.nhs.uk/rightcare/toolkits/cvd-pathway/" TargetMode="External"/><Relationship Id="rId10" Type="http://schemas.openxmlformats.org/officeDocument/2006/relationships/hyperlink" Target="https://gbr01.safelinks.protection.outlook.com/?url=https%3A%2F%2Fwww.enfield.gov.uk%2F__data%2Fassets%2Fpdf_file%2F0018%2F63009%2FBorough-profile-2024-Your-council.pdf&amp;data=05%7C02%7Cconan.cowley1%40nhs.net%7C30af7fa0258c4b0e016e08dcf276c3f3%7C37c354b285b047f5b22207b48d774ee3%7C0%7C0%7C638651839635366098%7CUnknown%7CTWFpbGZsb3d8eyJWIjoiMC4wLjAwMDAiLCJQIjoiV2luMzIiLCJBTiI6Ik1haWwiLCJXVCI6Mn0%3D%7C0%7C%7C%7C&amp;sdata=B8QwcWcW6gJETC1U14p5sKxU0%2FTa9yueXr%2Fm%2FIDT77s%3D&amp;reserved=0" TargetMode="External"/><Relationship Id="rId4" Type="http://schemas.openxmlformats.org/officeDocument/2006/relationships/hyperlink" Target="https://www.cvdprevent.nhs.uk/home" TargetMode="External"/><Relationship Id="rId9" Type="http://schemas.openxmlformats.org/officeDocument/2006/relationships/hyperlink" Target="https://gbr01.safelinks.protection.outlook.com/?url=https%3A%2F%2Fwww.enfield.gov.uk%2Fhealthandwellbeing%2Fjoint-strategic-needs-assessments&amp;data=05%7C02%7Cconan.cowley1%40nhs.net%7C30af7fa0258c4b0e016e08dcf276c3f3%7C37c354b285b047f5b22207b48d774ee3%7C0%7C0%7C638651839635340688%7CUnknown%7CTWFpbGZsb3d8eyJWIjoiMC4wLjAwMDAiLCJQIjoiV2luMzIiLCJBTiI6Ik1haWwiLCJXVCI6Mn0%3D%7C0%7C%7C%7C&amp;sdata=J0woE5TkE4%2BgwsQRGA2K9Ae99UCMTFz1sNi34THSWRM%3D&amp;reserved=0" TargetMode="External"/><Relationship Id="rId14" Type="http://schemas.openxmlformats.org/officeDocument/2006/relationships/hyperlink" Target="https://gbr01.safelinks.protection.outlook.com/?url=https%3A%2F%2Fwww.islington.gov.uk%2Fabout-the-council%2Fislington-evidence-and-statistics&amp;data=05%7C02%7Cconan.cowley1%40nhs.net%7C30af7fa0258c4b0e016e08dcf276c3f3%7C37c354b285b047f5b22207b48d774ee3%7C0%7C0%7C638651839635471315%7CUnknown%7CTWFpbGZsb3d8eyJWIjoiMC4wLjAwMDAiLCJQIjoiV2luMzIiLCJBTiI6Ik1haWwiLCJXVCI6Mn0%3D%7C0%7C%7C%7C&amp;sdata=zlCzFEifHF752zER%2FLsolHHkfIqgxJ53Yj2tl53shLA%3D&amp;reserved=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patient-als-partner.de/media/sdm-q-9_english_version.pdf" TargetMode="External"/><Relationship Id="rId3" Type="http://schemas.openxmlformats.org/officeDocument/2006/relationships/hyperlink" Target="https://www.england.nhs.uk/publication/social-prescribing-reference-guide-and-technical-annex-for-primary-care-networks/" TargetMode="External"/><Relationship Id="rId7" Type="http://schemas.openxmlformats.org/officeDocument/2006/relationships/hyperlink" Target="http://www.glynelwyn.com/uploads/2/4/0/4/24040341/collaborate_for_patients_5_anchor_point_scale.pdf" TargetMode="External"/><Relationship Id="rId2" Type="http://schemas.openxmlformats.org/officeDocument/2006/relationships/hyperlink" Target="https://www.england.nhs.uk/personalisedcare/social-prescribing/" TargetMode="External"/><Relationship Id="rId1" Type="http://schemas.openxmlformats.org/officeDocument/2006/relationships/slideLayout" Target="../slideLayouts/slideLayout5.xml"/><Relationship Id="rId6" Type="http://schemas.openxmlformats.org/officeDocument/2006/relationships/hyperlink" Target="https://gbr01.safelinks.protection.outlook.com/?url=https%3A%2F%2Fchat.whatsapp.com%2FFNddiLOj623Byx5n1h3c0h&amp;data=05%7C01%7Ccharlotte.scott23%40nhs.net%7C78262b8c77554e91cffd08dad1f46cc1%7C37c354b285b047f5b22207b48d774ee3%7C0%7C0%7C638053148198252839%7CUnknown%7CTWFpbGZsb3d8eyJWIjoiMC4wLjAwMDAiLCJQIjoiV2luMzIiLCJBTiI6Ik1haWwiLCJXVCI6Mn0%3D%7C3000%7C%7C%7C&amp;sdata=w6U3mqzxgrjXD34M%2FMT0aWebRPAxDuFbBxsLCEJCHqw%3D&amp;reserved=0" TargetMode="External"/><Relationship Id="rId5" Type="http://schemas.openxmlformats.org/officeDocument/2006/relationships/hyperlink" Target="https://www.transformationpartnersinhealthandcare.nhs.uk/our-work/personalised_care/support-for-workforce/london-social-prescribing-map/" TargetMode="External"/><Relationship Id="rId4" Type="http://schemas.openxmlformats.org/officeDocument/2006/relationships/hyperlink" Target="https://www.healthylondon.org/our-work/personalised_care/newslett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future.nhs.uk/PCCN/view?objectID=14302736" TargetMode="External"/><Relationship Id="rId7" Type="http://schemas.openxmlformats.org/officeDocument/2006/relationships/hyperlink" Target="https://www.england.nhs.uk/ourwork/clinical-policy/older-people/frailty/efi/" TargetMode="External"/><Relationship Id="rId2" Type="http://schemas.openxmlformats.org/officeDocument/2006/relationships/hyperlink" Target="https://www.england.nhs.uk/personalisedcare/shared-decision-making/" TargetMode="External"/><Relationship Id="rId1" Type="http://schemas.openxmlformats.org/officeDocument/2006/relationships/slideLayout" Target="../slideLayouts/slideLayout5.xml"/><Relationship Id="rId6" Type="http://schemas.openxmlformats.org/officeDocument/2006/relationships/hyperlink" Target="https://www.england.nhs.uk/long-read/proactive-care-providing-care-and-support-for-people-living-at-home-with-moderate-or-severe-frailty/" TargetMode="External"/><Relationship Id="rId5" Type="http://schemas.openxmlformats.org/officeDocument/2006/relationships/hyperlink" Target="https://www.england.nhs.uk/community-health-services/proactive-care/" TargetMode="External"/><Relationship Id="rId4" Type="http://schemas.openxmlformats.org/officeDocument/2006/relationships/hyperlink" Target="https://www.personalisedcareinstitute.org.uk/wp-content/uploads/2021/06/The-personalised-care-curriculum.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gbr01.safelinks.protection.outlook.com/?url=https%3A%2F%2Fgps.northcentrallondon.icb.nhs.uk%2Ftopics%2Fcancer&amp;data=05%7C02%7Cconan.cowley1%40nhs.net%7C2041014ba384411ef1b208dcf76daee5%7C37c354b285b047f5b22207b48d774ee3%7C0%7C0%7C638657297661051419%7CUnknown%7CTWFpbGZsb3d8eyJWIjoiMC4wLjAwMDAiLCJQIjoiV2luMzIiLCJBTiI6Ik1haWwiLCJXVCI6Mn0%3D%7C0%7C%7C%7C&amp;sdata=Bgn2S8xsiaEGRYzWXD4D6KQhscyTYGlM9JlOQbPpPB0%3D&amp;reserved=0" TargetMode="External"/><Relationship Id="rId7" Type="http://schemas.openxmlformats.org/officeDocument/2006/relationships/hyperlink" Target="https://gbr01.safelinks.protection.outlook.com/?url=https%3A%2F%2Fgps.northcentrallondon.icb.nhs.uk%2Fservices%2Fcervical-screening&amp;data=05%7C02%7Cconan.cowley1%40nhs.net%7C2041014ba384411ef1b208dcf76daee5%7C37c354b285b047f5b22207b48d774ee3%7C0%7C0%7C638657297661156581%7CUnknown%7CTWFpbGZsb3d8eyJWIjoiMC4wLjAwMDAiLCJQIjoiV2luMzIiLCJBTiI6Ik1haWwiLCJXVCI6Mn0%3D%7C0%7C%7C%7C&amp;sdata=XmJcpnC9jFhoOjDfwo%2B0XhAWkYfkM%2BsdlZfYD1rYDno%3D&amp;reserved=0" TargetMode="External"/><Relationship Id="rId2" Type="http://schemas.openxmlformats.org/officeDocument/2006/relationships/hyperlink" Target="https://www.england.nhs.uk/long-read/providing-proactive-care-for-people-living-in-care-homes-enhanced-health-in-care-homes-framework/" TargetMode="External"/><Relationship Id="rId1" Type="http://schemas.openxmlformats.org/officeDocument/2006/relationships/slideLayout" Target="../slideLayouts/slideLayout5.xml"/><Relationship Id="rId6" Type="http://schemas.openxmlformats.org/officeDocument/2006/relationships/hyperlink" Target="https://gbr01.safelinks.protection.outlook.com/?url=https%3A%2F%2Fgps.northcentrallondon.icb.nhs.uk%2Fservices%2Fbowel-screening&amp;data=05%7C02%7Cconan.cowley1%40nhs.net%7C2041014ba384411ef1b208dcf76daee5%7C37c354b285b047f5b22207b48d774ee3%7C0%7C0%7C638657297661108955%7CUnknown%7CTWFpbGZsb3d8eyJWIjoiMC4wLjAwMDAiLCJQIjoiV2luMzIiLCJBTiI6Ik1haWwiLCJXVCI6Mn0%3D%7C0%7C%7C%7C&amp;sdata=yJDWlSHi2Q5SYvBRsk95p9raR0FVb3c4VPWs902YE%2FE%3D&amp;reserved=0" TargetMode="External"/><Relationship Id="rId5" Type="http://schemas.openxmlformats.org/officeDocument/2006/relationships/hyperlink" Target="https://gbr01.safelinks.protection.outlook.com/?url=https%3A%2F%2Fgps.northcentrallondon.icb.nhs.uk%2Fservices%2Fbreast-screening&amp;data=05%7C02%7Cconan.cowley1%40nhs.net%7C2041014ba384411ef1b208dcf76daee5%7C37c354b285b047f5b22207b48d774ee3%7C0%7C0%7C638657297661133326%7CUnknown%7CTWFpbGZsb3d8eyJWIjoiMC4wLjAwMDAiLCJQIjoiV2luMzIiLCJBTiI6Ik1haWwiLCJXVCI6Mn0%3D%7C0%7C%7C%7C&amp;sdata=zAube6%2BgIwP2YbFSAIFWm9iE5Nwl6mBnrkvoeAy%2BkZM%3D&amp;reserved=0" TargetMode="External"/><Relationship Id="rId4" Type="http://schemas.openxmlformats.org/officeDocument/2006/relationships/hyperlink" Target="https://gbr01.safelinks.protection.outlook.com/?url=https%3A%2F%2Fwww.nclcanceralliance.nhs.uk%2Four-work%2Fprimary-care-2%2Fsafety-netting%2F&amp;data=05%7C02%7Cconan.cowley1%40nhs.net%7C2041014ba384411ef1b208dcf76daee5%7C37c354b285b047f5b22207b48d774ee3%7C0%7C0%7C638657297661085017%7CUnknown%7CTWFpbGZsb3d8eyJWIjoiMC4wLjAwMDAiLCJQIjoiV2luMzIiLCJBTiI6Ik1haWwiLCJXVCI6Mn0%3D%7C0%7C%7C%7C&amp;sdata=rjbv8jyqtR0S6LYhQX6TVRF9SMuk7fttlUjMrmuiE3w%3D&amp;reserved=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nclhealthandcare.org.uk/wp-content/uploads/2023/05/PH-IC-Strategy-V.Final-long-version.pdf"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ageuk.org.uk/islington/about-us/news/2023/guiding-islington-residents-to-reduce-risk-of-health-conditions/" TargetMode="External"/><Relationship Id="rId2" Type="http://schemas.openxmlformats.org/officeDocument/2006/relationships/image" Target="../media/image10.gif"/><Relationship Id="rId1" Type="http://schemas.openxmlformats.org/officeDocument/2006/relationships/slideLayout" Target="../slideLayouts/slideLayout5.xml"/><Relationship Id="rId4" Type="http://schemas.openxmlformats.org/officeDocument/2006/relationships/hyperlink" Target="https://www.kateshepherdcohen.com/menstrual-cycle-support-social-prescrib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750F06-5F35-3C90-D052-D290CFD6D823}"/>
              </a:ext>
            </a:extLst>
          </p:cNvPr>
          <p:cNvSpPr>
            <a:spLocks noGrp="1"/>
          </p:cNvSpPr>
          <p:nvPr>
            <p:ph type="body" sz="quarter" idx="12"/>
          </p:nvPr>
        </p:nvSpPr>
        <p:spPr>
          <a:xfrm>
            <a:off x="277222" y="4684240"/>
            <a:ext cx="5204278" cy="1122217"/>
          </a:xfrm>
        </p:spPr>
        <p:txBody>
          <a:bodyPr/>
          <a:lstStyle/>
          <a:p>
            <a:r>
              <a:rPr lang="en-US" dirty="0"/>
              <a:t>November 2024</a:t>
            </a:r>
          </a:p>
        </p:txBody>
      </p:sp>
      <p:sp>
        <p:nvSpPr>
          <p:cNvPr id="2" name="Title 1">
            <a:extLst>
              <a:ext uri="{FF2B5EF4-FFF2-40B4-BE49-F238E27FC236}">
                <a16:creationId xmlns:a16="http://schemas.microsoft.com/office/drawing/2014/main" id="{C01C0172-595F-B266-9FDF-E6872C116179}"/>
              </a:ext>
            </a:extLst>
          </p:cNvPr>
          <p:cNvSpPr>
            <a:spLocks noGrp="1"/>
          </p:cNvSpPr>
          <p:nvPr>
            <p:ph type="title"/>
          </p:nvPr>
        </p:nvSpPr>
        <p:spPr>
          <a:xfrm>
            <a:off x="277222" y="1708188"/>
            <a:ext cx="5516824" cy="2826327"/>
          </a:xfrm>
        </p:spPr>
        <p:txBody>
          <a:bodyPr/>
          <a:lstStyle/>
          <a:p>
            <a:r>
              <a:rPr lang="en-US" sz="3200" b="1" dirty="0"/>
              <a:t>PCN DES Assurance:</a:t>
            </a:r>
            <a:r>
              <a:rPr lang="en-US" sz="3200" dirty="0"/>
              <a:t> </a:t>
            </a:r>
            <a:br>
              <a:rPr lang="en-US" sz="3200" dirty="0"/>
            </a:br>
            <a:br>
              <a:rPr lang="en-US" sz="3200" dirty="0"/>
            </a:br>
            <a:r>
              <a:rPr lang="en-US" sz="3200" dirty="0"/>
              <a:t>2023/24 Good Practice &amp; Learning</a:t>
            </a:r>
            <a:br>
              <a:rPr lang="en-US" sz="3200" dirty="0"/>
            </a:br>
            <a:br>
              <a:rPr lang="en-US" sz="3200" dirty="0"/>
            </a:br>
            <a:r>
              <a:rPr lang="en-US" sz="3200" dirty="0"/>
              <a:t>2024/25 Assurance Approach</a:t>
            </a:r>
          </a:p>
        </p:txBody>
      </p:sp>
    </p:spTree>
    <p:extLst>
      <p:ext uri="{BB962C8B-B14F-4D97-AF65-F5344CB8AC3E}">
        <p14:creationId xmlns:p14="http://schemas.microsoft.com/office/powerpoint/2010/main" val="209716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Structured Medication Review (SMR) </a:t>
            </a:r>
            <a:br>
              <a:rPr lang="en-US" sz="2400" dirty="0"/>
            </a:br>
            <a:r>
              <a:rPr lang="en-US" sz="2400" dirty="0"/>
              <a:t>and Medicines Optimisation</a:t>
            </a:r>
            <a:endParaRPr lang="en-US" dirty="0"/>
          </a:p>
        </p:txBody>
      </p:sp>
      <p:pic>
        <p:nvPicPr>
          <p:cNvPr id="7" name="Picture 6" descr="A close-up of a puzzle&#10;&#10;Description automatically generated">
            <a:extLst>
              <a:ext uri="{FF2B5EF4-FFF2-40B4-BE49-F238E27FC236}">
                <a16:creationId xmlns:a16="http://schemas.microsoft.com/office/drawing/2014/main" id="{9BB7F6E2-4517-C7BF-4BB6-1810A0E1E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5556" y="5398596"/>
            <a:ext cx="1944396" cy="1249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E8CFA941-D0B9-C0D9-B05E-093866AA79BA}"/>
              </a:ext>
            </a:extLst>
          </p:cNvPr>
          <p:cNvSpPr/>
          <p:nvPr/>
        </p:nvSpPr>
        <p:spPr>
          <a:xfrm>
            <a:off x="356706" y="1560482"/>
            <a:ext cx="4950233" cy="3511447"/>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b="1" kern="100" dirty="0">
                <a:solidFill>
                  <a:schemeClr val="tx1"/>
                </a:solidFill>
                <a:effectLst/>
                <a:latin typeface="+mj-lt"/>
                <a:ea typeface="Aptos" panose="020B0004020202020204" pitchFamily="34" charset="0"/>
                <a:cs typeface="Times New Roman" panose="02020603050405020304" pitchFamily="18" charset="0"/>
              </a:rPr>
              <a:t>SMR Promotion</a:t>
            </a:r>
          </a:p>
          <a:p>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Several PCNs have </a:t>
            </a:r>
            <a:r>
              <a:rPr lang="en-GB" sz="1050" b="1" kern="100" dirty="0">
                <a:solidFill>
                  <a:schemeClr val="tx1"/>
                </a:solidFill>
                <a:effectLst/>
                <a:latin typeface="+mj-lt"/>
                <a:ea typeface="Aptos" panose="020B0004020202020204" pitchFamily="34" charset="0"/>
                <a:cs typeface="Times New Roman" panose="02020603050405020304" pitchFamily="18" charset="0"/>
              </a:rPr>
              <a:t>used Health Innovation Network (HIN) patient information resources to support and prepare patients </a:t>
            </a:r>
            <a:r>
              <a:rPr lang="en-GB" sz="1050" kern="100" dirty="0">
                <a:solidFill>
                  <a:schemeClr val="tx1"/>
                </a:solidFill>
                <a:effectLst/>
                <a:latin typeface="+mj-lt"/>
                <a:ea typeface="Aptos" panose="020B0004020202020204" pitchFamily="34" charset="0"/>
                <a:cs typeface="Times New Roman" panose="02020603050405020304" pitchFamily="18" charset="0"/>
              </a:rPr>
              <a:t>who are invited for a structured medication review (SMR) appointment. These resources are available in several languages, as well as audio for visually impaired: </a:t>
            </a:r>
            <a:r>
              <a:rPr lang="en-GB" sz="1050" u="sng" kern="100" dirty="0">
                <a:solidFill>
                  <a:schemeClr val="accent5">
                    <a:lumMod val="75000"/>
                  </a:schemeClr>
                </a:solidFill>
                <a:effectLst/>
                <a:latin typeface="+mj-l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https://thehealthinnovationnetwork.co.uk/programmes/medicines/polypharmacy/patient-information/</a:t>
            </a:r>
            <a:r>
              <a:rPr lang="en-GB" sz="1050" u="sng" kern="100" dirty="0">
                <a:solidFill>
                  <a:schemeClr val="accent5">
                    <a:lumMod val="75000"/>
                  </a:schemeClr>
                </a:solidFill>
                <a:effectLst/>
                <a:latin typeface="+mj-lt"/>
                <a:ea typeface="Aptos" panose="020B0004020202020204" pitchFamily="34" charset="0"/>
                <a:cs typeface="Times New Roman" panose="02020603050405020304" pitchFamily="18" charset="0"/>
              </a:rPr>
              <a:t>.</a:t>
            </a:r>
            <a:r>
              <a:rPr lang="en-GB" sz="1050" kern="100" dirty="0">
                <a:solidFill>
                  <a:schemeClr val="accent5">
                    <a:lumMod val="75000"/>
                  </a:schemeClr>
                </a:solidFill>
                <a:effectLst/>
                <a:latin typeface="+mj-lt"/>
                <a:ea typeface="Aptos" panose="020B0004020202020204" pitchFamily="34" charset="0"/>
                <a:cs typeface="Times New Roman" panose="02020603050405020304" pitchFamily="18" charset="0"/>
              </a:rPr>
              <a:t> </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Several PCNs have used the ICB SMR patient letter and  their </a:t>
            </a:r>
            <a:r>
              <a:rPr lang="en-GB" sz="1050" b="1" kern="100" dirty="0">
                <a:solidFill>
                  <a:schemeClr val="tx1"/>
                </a:solidFill>
                <a:effectLst/>
                <a:latin typeface="+mj-lt"/>
                <a:ea typeface="Aptos" panose="020B0004020202020204" pitchFamily="34" charset="0"/>
                <a:cs typeface="Times New Roman" panose="02020603050405020304" pitchFamily="18" charset="0"/>
              </a:rPr>
              <a:t>practice websites to promote and inform </a:t>
            </a:r>
            <a:r>
              <a:rPr lang="en-GB" sz="1050" kern="100" dirty="0">
                <a:solidFill>
                  <a:schemeClr val="tx1"/>
                </a:solidFill>
                <a:effectLst/>
                <a:latin typeface="+mj-lt"/>
                <a:ea typeface="Aptos" panose="020B0004020202020204" pitchFamily="34" charset="0"/>
                <a:cs typeface="Times New Roman" panose="02020603050405020304" pitchFamily="18" charset="0"/>
              </a:rPr>
              <a:t>patients of structured medication review appointments.</a:t>
            </a:r>
            <a:endParaRPr lang="en-GB" sz="1050" kern="100" dirty="0">
              <a:solidFill>
                <a:schemeClr val="tx1"/>
              </a:solidFill>
              <a:latin typeface="+mj-lt"/>
              <a:ea typeface="Aptos" panose="020B0004020202020204" pitchFamily="34" charset="0"/>
              <a:cs typeface="Times New Roman" panose="02020603050405020304" pitchFamily="18" charset="0"/>
            </a:endParaRPr>
          </a:p>
          <a:p>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r>
              <a:rPr lang="en-GB" sz="1050" b="1" kern="100" dirty="0">
                <a:solidFill>
                  <a:schemeClr val="tx1"/>
                </a:solidFill>
                <a:latin typeface="+mj-lt"/>
                <a:ea typeface="Aptos" panose="020B0004020202020204" pitchFamily="34" charset="0"/>
                <a:cs typeface="Times New Roman" panose="02020603050405020304" pitchFamily="18" charset="0"/>
              </a:rPr>
              <a:t>Optimising the SMR Appointment</a:t>
            </a:r>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endParaRPr lang="en-GB" sz="1050" kern="100" dirty="0">
              <a:solidFill>
                <a:schemeClr val="tx1"/>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050" kern="100" dirty="0">
                <a:solidFill>
                  <a:schemeClr val="tx1"/>
                </a:solidFill>
                <a:latin typeface="+mj-lt"/>
                <a:ea typeface="Aptos" panose="020B0004020202020204" pitchFamily="34" charset="0"/>
                <a:cs typeface="Times New Roman" panose="02020603050405020304" pitchFamily="18" charset="0"/>
              </a:rPr>
              <a:t>Barnet PCN6 utilise </a:t>
            </a:r>
            <a:r>
              <a:rPr lang="en-GB" sz="1050" kern="100" dirty="0">
                <a:solidFill>
                  <a:schemeClr val="tx1"/>
                </a:solidFill>
                <a:effectLst/>
                <a:latin typeface="+mj-lt"/>
                <a:ea typeface="Aptos" panose="020B0004020202020204" pitchFamily="34" charset="0"/>
                <a:cs typeface="Times New Roman" panose="02020603050405020304" pitchFamily="18" charset="0"/>
              </a:rPr>
              <a:t>AccuRX to </a:t>
            </a:r>
            <a:r>
              <a:rPr lang="en-GB" sz="1050" b="1" kern="100" dirty="0">
                <a:solidFill>
                  <a:schemeClr val="tx1"/>
                </a:solidFill>
                <a:effectLst/>
                <a:latin typeface="+mj-lt"/>
                <a:ea typeface="Aptos" panose="020B0004020202020204" pitchFamily="34" charset="0"/>
                <a:cs typeface="Times New Roman" panose="02020603050405020304" pitchFamily="18" charset="0"/>
              </a:rPr>
              <a:t>send a medication review questionnaire prior to the patient’s SMR appointment</a:t>
            </a:r>
            <a:r>
              <a:rPr lang="en-GB" sz="1050" kern="100" dirty="0">
                <a:solidFill>
                  <a:schemeClr val="tx1"/>
                </a:solidFill>
                <a:effectLst/>
                <a:latin typeface="+mj-lt"/>
                <a:ea typeface="Aptos" panose="020B0004020202020204" pitchFamily="34" charset="0"/>
                <a:cs typeface="Times New Roman" panose="02020603050405020304" pitchFamily="18" charset="0"/>
              </a:rPr>
              <a:t>.  </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East Central (Haringey) PCN has </a:t>
            </a:r>
            <a:r>
              <a:rPr lang="en-GB" sz="1050" b="1" kern="100" dirty="0">
                <a:solidFill>
                  <a:schemeClr val="tx1"/>
                </a:solidFill>
                <a:effectLst/>
                <a:latin typeface="+mj-lt"/>
                <a:ea typeface="Aptos" panose="020B0004020202020204" pitchFamily="34" charset="0"/>
                <a:cs typeface="Times New Roman" panose="02020603050405020304" pitchFamily="18" charset="0"/>
              </a:rPr>
              <a:t>established an Active Recall Team </a:t>
            </a:r>
            <a:r>
              <a:rPr lang="en-GB" sz="1050" kern="100" dirty="0">
                <a:solidFill>
                  <a:schemeClr val="tx1"/>
                </a:solidFill>
                <a:effectLst/>
                <a:latin typeface="+mj-lt"/>
                <a:ea typeface="Aptos" panose="020B0004020202020204" pitchFamily="34" charset="0"/>
                <a:cs typeface="Times New Roman" panose="02020603050405020304" pitchFamily="18" charset="0"/>
              </a:rPr>
              <a:t>who contact patients about their upcoming appointment, enabling a 2-way dialogue </a:t>
            </a:r>
            <a:r>
              <a:rPr lang="en-GB" sz="1050" kern="100" dirty="0">
                <a:solidFill>
                  <a:schemeClr val="tx1"/>
                </a:solidFill>
                <a:latin typeface="+mj-lt"/>
                <a:ea typeface="Aptos" panose="020B0004020202020204" pitchFamily="34" charset="0"/>
                <a:cs typeface="Times New Roman" panose="02020603050405020304" pitchFamily="18" charset="0"/>
              </a:rPr>
              <a:t>to answer any questions they may have about the review</a:t>
            </a:r>
            <a:r>
              <a:rPr lang="en-GB" sz="1050" kern="100" dirty="0">
                <a:solidFill>
                  <a:schemeClr val="tx1"/>
                </a:solidFill>
                <a:effectLst/>
                <a:latin typeface="+mj-lt"/>
                <a:ea typeface="Aptos" panose="020B0004020202020204" pitchFamily="34" charset="0"/>
                <a:cs typeface="Times New Roman" panose="02020603050405020304" pitchFamily="18" charset="0"/>
              </a:rPr>
              <a:t>.</a:t>
            </a:r>
            <a:endParaRPr lang="en-GB" sz="1050" b="1"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4965E67-2C47-96C2-3545-13139348695A}"/>
              </a:ext>
            </a:extLst>
          </p:cNvPr>
          <p:cNvSpPr/>
          <p:nvPr/>
        </p:nvSpPr>
        <p:spPr>
          <a:xfrm>
            <a:off x="5435125" y="1231469"/>
            <a:ext cx="6400169" cy="403274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050" kern="100" dirty="0">
              <a:solidFill>
                <a:schemeClr val="tx1"/>
              </a:solidFill>
              <a:effectLst/>
              <a:latin typeface="+mj-lt"/>
              <a:ea typeface="Aptos" panose="020B0004020202020204" pitchFamily="34" charset="0"/>
              <a:cs typeface="Times New Roman" panose="02020603050405020304" pitchFamily="18" charset="0"/>
            </a:endParaRPr>
          </a:p>
          <a:p>
            <a:r>
              <a:rPr lang="en-GB" sz="1050" b="1" kern="100" dirty="0">
                <a:solidFill>
                  <a:schemeClr val="tx1"/>
                </a:solidFill>
                <a:latin typeface="+mj-lt"/>
                <a:ea typeface="Aptos" panose="020B0004020202020204" pitchFamily="34" charset="0"/>
                <a:cs typeface="Times New Roman" panose="02020603050405020304" pitchFamily="18" charset="0"/>
              </a:rPr>
              <a:t> Targeting Patient Cohorts</a:t>
            </a:r>
          </a:p>
          <a:p>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050" b="1" kern="100" dirty="0">
                <a:solidFill>
                  <a:schemeClr val="tx1"/>
                </a:solidFill>
                <a:effectLst/>
                <a:latin typeface="+mj-lt"/>
                <a:ea typeface="Aptos" panose="020B0004020202020204" pitchFamily="34" charset="0"/>
                <a:cs typeface="Times New Roman" panose="02020603050405020304" pitchFamily="18" charset="0"/>
              </a:rPr>
              <a:t>Proactive recall of patients with high SABA use </a:t>
            </a:r>
            <a:r>
              <a:rPr lang="en-GB" sz="1050" kern="100" dirty="0">
                <a:solidFill>
                  <a:schemeClr val="tx1"/>
                </a:solidFill>
                <a:effectLst/>
                <a:latin typeface="+mj-lt"/>
                <a:ea typeface="Aptos" panose="020B0004020202020204" pitchFamily="34" charset="0"/>
                <a:cs typeface="Times New Roman" panose="02020603050405020304" pitchFamily="18" charset="0"/>
              </a:rPr>
              <a:t>and optimising management of asthma /or COPD to reduce excessive and inappropriate use of reliever inhalers.</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West Enfield Collaborative PCN has adopted a systematic approach to identifying elderly patients in care homes for SMRs with an emphasis on </a:t>
            </a:r>
            <a:r>
              <a:rPr lang="en-GB" sz="1050" b="1" kern="100" dirty="0">
                <a:solidFill>
                  <a:schemeClr val="tx1"/>
                </a:solidFill>
                <a:effectLst/>
                <a:latin typeface="+mj-lt"/>
                <a:ea typeface="Aptos" panose="020B0004020202020204" pitchFamily="34" charset="0"/>
                <a:cs typeface="Times New Roman" panose="02020603050405020304" pitchFamily="18" charset="0"/>
              </a:rPr>
              <a:t>appropriate deprescribing</a:t>
            </a:r>
            <a:r>
              <a:rPr lang="en-GB" sz="1050" kern="100" dirty="0">
                <a:solidFill>
                  <a:schemeClr val="tx1"/>
                </a:solidFill>
                <a:effectLst/>
                <a:latin typeface="+mj-lt"/>
                <a:ea typeface="Aptos" panose="020B0004020202020204" pitchFamily="34" charset="0"/>
                <a:cs typeface="Times New Roman" panose="02020603050405020304" pitchFamily="18" charset="0"/>
              </a:rPr>
              <a:t>.  </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Utilising a </a:t>
            </a:r>
            <a:r>
              <a:rPr lang="en-GB" sz="1050" kern="100" dirty="0">
                <a:solidFill>
                  <a:schemeClr val="tx1"/>
                </a:solidFill>
                <a:latin typeface="+mj-lt"/>
                <a:ea typeface="Aptos" panose="020B0004020202020204" pitchFamily="34" charset="0"/>
                <a:cs typeface="Times New Roman" panose="02020603050405020304" pitchFamily="18" charset="0"/>
              </a:rPr>
              <a:t>d</a:t>
            </a:r>
            <a:r>
              <a:rPr lang="en-GB" sz="1050" kern="100" dirty="0">
                <a:solidFill>
                  <a:schemeClr val="tx1"/>
                </a:solidFill>
                <a:effectLst/>
                <a:latin typeface="+mj-lt"/>
                <a:ea typeface="Aptos" panose="020B0004020202020204" pitchFamily="34" charset="0"/>
                <a:cs typeface="Times New Roman" panose="02020603050405020304" pitchFamily="18" charset="0"/>
              </a:rPr>
              <a:t>esignated staff member, such as HCA working alongside the pharmacist, to </a:t>
            </a:r>
            <a:r>
              <a:rPr lang="en-GB" sz="1050" b="1" kern="100" dirty="0">
                <a:solidFill>
                  <a:schemeClr val="tx1"/>
                </a:solidFill>
                <a:effectLst/>
                <a:latin typeface="+mj-lt"/>
                <a:ea typeface="Aptos" panose="020B0004020202020204" pitchFamily="34" charset="0"/>
                <a:cs typeface="Times New Roman" panose="02020603050405020304" pitchFamily="18" charset="0"/>
              </a:rPr>
              <a:t>proactively identify patients suitable for transitioning from MDI to DPI</a:t>
            </a:r>
            <a:r>
              <a:rPr lang="en-GB" sz="1050" kern="100" dirty="0">
                <a:solidFill>
                  <a:schemeClr val="tx1"/>
                </a:solidFill>
                <a:effectLst/>
                <a:latin typeface="+mj-lt"/>
                <a:ea typeface="Aptos" panose="020B0004020202020204" pitchFamily="34" charset="0"/>
                <a:cs typeface="Times New Roman" panose="02020603050405020304" pitchFamily="18" charset="0"/>
              </a:rPr>
              <a:t>.</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Some PCNs have implemented a policy of </a:t>
            </a:r>
            <a:r>
              <a:rPr lang="en-GB" sz="1050" b="1" kern="100" dirty="0">
                <a:solidFill>
                  <a:schemeClr val="tx1"/>
                </a:solidFill>
                <a:effectLst/>
                <a:latin typeface="+mj-lt"/>
                <a:ea typeface="Aptos" panose="020B0004020202020204" pitchFamily="34" charset="0"/>
                <a:cs typeface="Times New Roman" panose="02020603050405020304" pitchFamily="18" charset="0"/>
              </a:rPr>
              <a:t>not prescribing DFMs on repeat or for more than 28 days</a:t>
            </a:r>
            <a:r>
              <a:rPr lang="en-GB" sz="1050" kern="100" dirty="0">
                <a:solidFill>
                  <a:schemeClr val="tx1"/>
                </a:solidFill>
                <a:effectLst/>
                <a:latin typeface="+mj-lt"/>
                <a:ea typeface="Aptos" panose="020B0004020202020204" pitchFamily="34" charset="0"/>
                <a:cs typeface="Times New Roman" panose="02020603050405020304" pitchFamily="18" charset="0"/>
              </a:rPr>
              <a:t>.  </a:t>
            </a:r>
          </a:p>
          <a:p>
            <a:endParaRPr lang="en-GB" sz="1050" kern="100" dirty="0">
              <a:solidFill>
                <a:schemeClr val="tx1"/>
              </a:solidFill>
              <a:effectLst/>
              <a:latin typeface="+mj-lt"/>
              <a:ea typeface="Aptos" panose="020B0004020202020204" pitchFamily="34" charset="0"/>
              <a:cs typeface="Times New Roman" panose="02020603050405020304" pitchFamily="18" charset="0"/>
            </a:endParaRPr>
          </a:p>
          <a:p>
            <a:r>
              <a:rPr lang="en-GB" sz="1050" b="1" kern="100" dirty="0">
                <a:solidFill>
                  <a:schemeClr val="tx1"/>
                </a:solidFill>
                <a:latin typeface="+mj-lt"/>
                <a:ea typeface="Aptos" panose="020B0004020202020204" pitchFamily="34" charset="0"/>
                <a:cs typeface="Times New Roman" panose="02020603050405020304" pitchFamily="18" charset="0"/>
              </a:rPr>
              <a:t>Training &amp; Development - Improving Quality of Prescribing</a:t>
            </a:r>
          </a:p>
          <a:p>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050" b="1" kern="100" dirty="0">
                <a:solidFill>
                  <a:schemeClr val="tx1"/>
                </a:solidFill>
                <a:latin typeface="+mj-lt"/>
                <a:ea typeface="Aptos" panose="020B0004020202020204" pitchFamily="34" charset="0"/>
                <a:cs typeface="Times New Roman" panose="02020603050405020304" pitchFamily="18" charset="0"/>
              </a:rPr>
              <a:t>PCN pharmacists </a:t>
            </a:r>
            <a:r>
              <a:rPr lang="en-GB" sz="1050" kern="100" dirty="0">
                <a:solidFill>
                  <a:schemeClr val="tx1"/>
                </a:solidFill>
                <a:latin typeface="+mj-lt"/>
                <a:ea typeface="Aptos" panose="020B0004020202020204" pitchFamily="34" charset="0"/>
                <a:cs typeface="Times New Roman" panose="02020603050405020304" pitchFamily="18" charset="0"/>
              </a:rPr>
              <a:t>play leading role in carrying out SMRs and medicines optimisation activities.</a:t>
            </a:r>
          </a:p>
          <a:p>
            <a:pPr marL="171450" indent="-171450">
              <a:buFont typeface="Arial" panose="020B0604020202020204" pitchFamily="34" charset="0"/>
              <a:buChar char="•"/>
            </a:pPr>
            <a:r>
              <a:rPr lang="en-GB" sz="1050" kern="100" dirty="0">
                <a:solidFill>
                  <a:schemeClr val="tx1"/>
                </a:solidFill>
                <a:latin typeface="+mj-lt"/>
                <a:ea typeface="Aptos" panose="020B0004020202020204" pitchFamily="34" charset="0"/>
                <a:cs typeface="Times New Roman" panose="02020603050405020304" pitchFamily="18" charset="0"/>
              </a:rPr>
              <a:t>The annual ICB </a:t>
            </a:r>
            <a:r>
              <a:rPr lang="en-GB" sz="1050" b="1" kern="100" dirty="0">
                <a:solidFill>
                  <a:schemeClr val="tx1"/>
                </a:solidFill>
                <a:latin typeface="+mj-lt"/>
                <a:ea typeface="Aptos" panose="020B0004020202020204" pitchFamily="34" charset="0"/>
                <a:cs typeface="Times New Roman" panose="02020603050405020304" pitchFamily="18" charset="0"/>
              </a:rPr>
              <a:t>Prescribing Quality Scheme (PQS)</a:t>
            </a:r>
            <a:r>
              <a:rPr lang="en-GB" sz="1050" kern="100" dirty="0">
                <a:solidFill>
                  <a:schemeClr val="tx1"/>
                </a:solidFill>
                <a:latin typeface="+mj-lt"/>
                <a:ea typeface="Aptos" panose="020B0004020202020204" pitchFamily="34" charset="0"/>
                <a:cs typeface="Times New Roman" panose="02020603050405020304" pitchFamily="18" charset="0"/>
              </a:rPr>
              <a:t> is the major enabler of the MO aspects of DES and most PCNs completed this element of the DES work as part of 23/24 PQS.</a:t>
            </a:r>
          </a:p>
          <a:p>
            <a:pPr marL="171450" indent="-171450">
              <a:buFont typeface="Arial" panose="020B0604020202020204" pitchFamily="34" charset="0"/>
              <a:buChar char="•"/>
            </a:pPr>
            <a:r>
              <a:rPr lang="en-GB" sz="1050" kern="100" dirty="0">
                <a:solidFill>
                  <a:schemeClr val="tx1"/>
                </a:solidFill>
                <a:latin typeface="+mj-lt"/>
                <a:ea typeface="Aptos" panose="020B0004020202020204" pitchFamily="34" charset="0"/>
                <a:cs typeface="Times New Roman" panose="02020603050405020304" pitchFamily="18" charset="0"/>
              </a:rPr>
              <a:t>Co-ordinating </a:t>
            </a:r>
            <a:r>
              <a:rPr lang="en-GB" sz="1050" b="1" kern="100" dirty="0">
                <a:solidFill>
                  <a:schemeClr val="tx1"/>
                </a:solidFill>
                <a:effectLst/>
                <a:latin typeface="+mj-lt"/>
                <a:ea typeface="Aptos" panose="020B0004020202020204" pitchFamily="34" charset="0"/>
                <a:cs typeface="Times New Roman" panose="02020603050405020304" pitchFamily="18" charset="0"/>
              </a:rPr>
              <a:t>educational sessions for clinicians </a:t>
            </a:r>
            <a:r>
              <a:rPr lang="en-GB" sz="1050" kern="100" dirty="0">
                <a:solidFill>
                  <a:schemeClr val="tx1"/>
                </a:solidFill>
                <a:effectLst/>
                <a:latin typeface="+mj-lt"/>
                <a:ea typeface="Aptos" panose="020B0004020202020204" pitchFamily="34" charset="0"/>
                <a:cs typeface="Times New Roman" panose="02020603050405020304" pitchFamily="18" charset="0"/>
              </a:rPr>
              <a:t>to improve quality of prescribing; nominating an </a:t>
            </a:r>
            <a:r>
              <a:rPr lang="en-GB" sz="1050" b="1" kern="100" dirty="0">
                <a:solidFill>
                  <a:schemeClr val="tx1"/>
                </a:solidFill>
                <a:effectLst/>
                <a:latin typeface="+mj-lt"/>
                <a:ea typeface="Aptos" panose="020B0004020202020204" pitchFamily="34" charset="0"/>
                <a:cs typeface="Times New Roman" panose="02020603050405020304" pitchFamily="18" charset="0"/>
              </a:rPr>
              <a:t>antimicrobial stewardship champion </a:t>
            </a:r>
            <a:r>
              <a:rPr lang="en-GB" sz="1050" kern="100" dirty="0">
                <a:solidFill>
                  <a:schemeClr val="tx1"/>
                </a:solidFill>
                <a:effectLst/>
                <a:latin typeface="+mj-lt"/>
                <a:ea typeface="Aptos" panose="020B0004020202020204" pitchFamily="34" charset="0"/>
                <a:cs typeface="Times New Roman" panose="02020603050405020304" pitchFamily="18" charset="0"/>
              </a:rPr>
              <a:t>in general practice; and using ICB EMIS </a:t>
            </a:r>
            <a:r>
              <a:rPr lang="en-GB" sz="1050" kern="100" dirty="0">
                <a:solidFill>
                  <a:schemeClr val="tx1"/>
                </a:solidFill>
                <a:latin typeface="+mj-lt"/>
                <a:ea typeface="Aptos" panose="020B0004020202020204" pitchFamily="34" charset="0"/>
                <a:cs typeface="Times New Roman" panose="02020603050405020304" pitchFamily="18" charset="0"/>
              </a:rPr>
              <a:t>searches and </a:t>
            </a:r>
            <a:r>
              <a:rPr lang="en-GB" sz="1050" kern="100" dirty="0">
                <a:solidFill>
                  <a:schemeClr val="tx1"/>
                </a:solidFill>
                <a:effectLst/>
                <a:latin typeface="+mj-lt"/>
                <a:ea typeface="Aptos" panose="020B0004020202020204" pitchFamily="34" charset="0"/>
                <a:cs typeface="Times New Roman" panose="02020603050405020304" pitchFamily="18" charset="0"/>
              </a:rPr>
              <a:t>SMR templates (Ardens or ICB developed EMIS SMR template) to identify patients and conduct SMRs.</a:t>
            </a:r>
          </a:p>
          <a:p>
            <a:pPr marL="171450" indent="-171450">
              <a:buFont typeface="Arial" panose="020B0604020202020204" pitchFamily="34" charset="0"/>
              <a:buChar char="•"/>
            </a:pPr>
            <a:r>
              <a:rPr lang="en-GB" sz="1050" b="1" kern="100" dirty="0">
                <a:solidFill>
                  <a:schemeClr val="tx1"/>
                </a:solidFill>
                <a:effectLst/>
                <a:latin typeface="+mj-lt"/>
                <a:ea typeface="Aptos" panose="020B0004020202020204" pitchFamily="34" charset="0"/>
                <a:cs typeface="Times New Roman" panose="02020603050405020304" pitchFamily="18" charset="0"/>
              </a:rPr>
              <a:t>Auditing</a:t>
            </a:r>
            <a:r>
              <a:rPr lang="en-GB" sz="1050" kern="100" dirty="0">
                <a:solidFill>
                  <a:schemeClr val="tx1"/>
                </a:solidFill>
                <a:effectLst/>
                <a:latin typeface="+mj-lt"/>
                <a:ea typeface="Aptos" panose="020B0004020202020204" pitchFamily="34" charset="0"/>
                <a:cs typeface="Times New Roman" panose="02020603050405020304" pitchFamily="18" charset="0"/>
              </a:rPr>
              <a:t> of prescribing, feedback of </a:t>
            </a:r>
            <a:r>
              <a:rPr lang="en-GB" sz="1050" b="1" kern="100" dirty="0">
                <a:solidFill>
                  <a:schemeClr val="tx1"/>
                </a:solidFill>
                <a:effectLst/>
                <a:latin typeface="+mj-lt"/>
                <a:ea typeface="Aptos" panose="020B0004020202020204" pitchFamily="34" charset="0"/>
                <a:cs typeface="Times New Roman" panose="02020603050405020304" pitchFamily="18" charset="0"/>
              </a:rPr>
              <a:t>audit outcomes </a:t>
            </a:r>
            <a:r>
              <a:rPr lang="en-GB" sz="1050" kern="100" dirty="0">
                <a:solidFill>
                  <a:schemeClr val="tx1"/>
                </a:solidFill>
                <a:effectLst/>
                <a:latin typeface="+mj-lt"/>
                <a:ea typeface="Aptos" panose="020B0004020202020204" pitchFamily="34" charset="0"/>
                <a:cs typeface="Times New Roman" panose="02020603050405020304" pitchFamily="18" charset="0"/>
              </a:rPr>
              <a:t>and </a:t>
            </a:r>
            <a:r>
              <a:rPr lang="en-GB" sz="1050" b="1" kern="100" dirty="0">
                <a:solidFill>
                  <a:schemeClr val="tx1"/>
                </a:solidFill>
                <a:effectLst/>
                <a:latin typeface="+mj-lt"/>
                <a:ea typeface="Aptos" panose="020B0004020202020204" pitchFamily="34" charset="0"/>
                <a:cs typeface="Times New Roman" panose="02020603050405020304" pitchFamily="18" charset="0"/>
              </a:rPr>
              <a:t>peer education</a:t>
            </a:r>
            <a:r>
              <a:rPr lang="en-GB" sz="1050" kern="100" dirty="0">
                <a:solidFill>
                  <a:schemeClr val="tx1"/>
                </a:solidFill>
                <a:effectLst/>
                <a:latin typeface="+mj-lt"/>
                <a:ea typeface="Aptos" panose="020B0004020202020204" pitchFamily="34" charset="0"/>
                <a:cs typeface="Times New Roman" panose="02020603050405020304" pitchFamily="18" charset="0"/>
              </a:rPr>
              <a:t>.</a:t>
            </a:r>
          </a:p>
          <a:p>
            <a:pPr marL="171450" lvl="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GP trainees creating templates and resources on changing to lower carbon devices as part of a </a:t>
            </a:r>
            <a:r>
              <a:rPr lang="en-GB" sz="1050" b="1" kern="100" dirty="0">
                <a:solidFill>
                  <a:schemeClr val="tx1"/>
                </a:solidFill>
                <a:effectLst/>
                <a:latin typeface="+mj-lt"/>
                <a:ea typeface="Aptos" panose="020B0004020202020204" pitchFamily="34" charset="0"/>
                <a:cs typeface="Times New Roman" panose="02020603050405020304" pitchFamily="18" charset="0"/>
              </a:rPr>
              <a:t>Quality Improvement Project (QIP).</a:t>
            </a:r>
            <a:endParaRPr lang="en-GB"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GB" sz="105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73834D3-1F0F-F2FC-4DA6-D3F2BD69197A}"/>
              </a:ext>
            </a:extLst>
          </p:cNvPr>
          <p:cNvSpPr/>
          <p:nvPr/>
        </p:nvSpPr>
        <p:spPr>
          <a:xfrm>
            <a:off x="356707" y="5398596"/>
            <a:ext cx="8556557" cy="1249969"/>
          </a:xfrm>
          <a:prstGeom prst="round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b="1" kern="100" dirty="0">
                <a:solidFill>
                  <a:schemeClr val="tx1"/>
                </a:solidFill>
                <a:effectLst/>
                <a:latin typeface="+mj-lt"/>
                <a:ea typeface="Aptos" panose="020B0004020202020204" pitchFamily="34" charset="0"/>
                <a:cs typeface="Times New Roman" panose="02020603050405020304" pitchFamily="18" charset="0"/>
              </a:rPr>
              <a:t>Community Pharmacy Engagement and New Medicines Service (NMS)</a:t>
            </a:r>
          </a:p>
          <a:p>
            <a:endParaRPr lang="en-GB" sz="1050" b="1" kern="100" dirty="0">
              <a:solidFill>
                <a:schemeClr val="tx1"/>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PCNs </a:t>
            </a:r>
            <a:r>
              <a:rPr lang="en-GB" sz="1050" b="1" kern="100" dirty="0">
                <a:solidFill>
                  <a:schemeClr val="tx1"/>
                </a:solidFill>
                <a:latin typeface="+mj-lt"/>
                <a:ea typeface="Aptos" panose="020B0004020202020204" pitchFamily="34" charset="0"/>
                <a:cs typeface="Times New Roman" panose="02020603050405020304" pitchFamily="18" charset="0"/>
              </a:rPr>
              <a:t>signposting</a:t>
            </a:r>
            <a:r>
              <a:rPr lang="en-GB" sz="1050" kern="100" dirty="0">
                <a:solidFill>
                  <a:schemeClr val="tx1"/>
                </a:solidFill>
                <a:latin typeface="+mj-lt"/>
                <a:ea typeface="Aptos" panose="020B0004020202020204" pitchFamily="34" charset="0"/>
                <a:cs typeface="Times New Roman" panose="02020603050405020304" pitchFamily="18" charset="0"/>
              </a:rPr>
              <a:t> and </a:t>
            </a:r>
            <a:r>
              <a:rPr lang="en-GB" sz="1050" b="1" kern="100" dirty="0">
                <a:solidFill>
                  <a:schemeClr val="tx1"/>
                </a:solidFill>
                <a:latin typeface="+mj-lt"/>
                <a:ea typeface="Aptos" panose="020B0004020202020204" pitchFamily="34" charset="0"/>
                <a:cs typeface="Times New Roman" panose="02020603050405020304" pitchFamily="18" charset="0"/>
              </a:rPr>
              <a:t>referring</a:t>
            </a:r>
            <a:r>
              <a:rPr lang="en-GB" sz="1050" kern="100" dirty="0">
                <a:solidFill>
                  <a:schemeClr val="tx1"/>
                </a:solidFill>
                <a:latin typeface="+mj-lt"/>
                <a:ea typeface="Aptos" panose="020B0004020202020204" pitchFamily="34" charset="0"/>
                <a:cs typeface="Times New Roman" panose="02020603050405020304" pitchFamily="18" charset="0"/>
              </a:rPr>
              <a:t> to the community pharmacy </a:t>
            </a:r>
            <a:r>
              <a:rPr lang="en-GB" sz="1050" b="1" kern="100" dirty="0">
                <a:solidFill>
                  <a:schemeClr val="tx1"/>
                </a:solidFill>
                <a:latin typeface="+mj-lt"/>
                <a:ea typeface="Aptos" panose="020B0004020202020204" pitchFamily="34" charset="0"/>
                <a:cs typeface="Times New Roman" panose="02020603050405020304" pitchFamily="18" charset="0"/>
              </a:rPr>
              <a:t>NMS </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Some PCNs held quarterly meetings with Community Pharmacies/LPC to discuss initiatives e.g. e.g. Pharmacy First, hypertension and contraception services.</a:t>
            </a:r>
          </a:p>
          <a:p>
            <a:pPr marL="171450" indent="-171450">
              <a:buFont typeface="Arial" panose="020B0604020202020204" pitchFamily="34" charset="0"/>
              <a:buChar char="•"/>
            </a:pPr>
            <a:r>
              <a:rPr lang="en-GB" sz="1050" kern="100" dirty="0">
                <a:solidFill>
                  <a:schemeClr val="tx1"/>
                </a:solidFill>
                <a:effectLst/>
                <a:latin typeface="+mj-lt"/>
                <a:ea typeface="Aptos" panose="020B0004020202020204" pitchFamily="34" charset="0"/>
                <a:cs typeface="Times New Roman" panose="02020603050405020304" pitchFamily="18" charset="0"/>
              </a:rPr>
              <a:t>Some GP practices annotate pharmacy notes/messages section of patient’s prescription to highlight to community pharmacy that patient may be eligible for the NMS service.</a:t>
            </a:r>
          </a:p>
        </p:txBody>
      </p:sp>
    </p:spTree>
    <p:extLst>
      <p:ext uri="{BB962C8B-B14F-4D97-AF65-F5344CB8AC3E}">
        <p14:creationId xmlns:p14="http://schemas.microsoft.com/office/powerpoint/2010/main" val="63367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Cardiovascular Disease Prevention &amp; Diagnosis</a:t>
            </a:r>
            <a:endParaRPr lang="en-US" dirty="0"/>
          </a:p>
        </p:txBody>
      </p:sp>
      <p:sp>
        <p:nvSpPr>
          <p:cNvPr id="4" name="Rectangle: Rounded Corners 3">
            <a:extLst>
              <a:ext uri="{FF2B5EF4-FFF2-40B4-BE49-F238E27FC236}">
                <a16:creationId xmlns:a16="http://schemas.microsoft.com/office/drawing/2014/main" id="{A4794A95-8368-E522-E3A8-6C5EDAA3068E}"/>
              </a:ext>
            </a:extLst>
          </p:cNvPr>
          <p:cNvSpPr/>
          <p:nvPr/>
        </p:nvSpPr>
        <p:spPr>
          <a:xfrm>
            <a:off x="732090" y="1198821"/>
            <a:ext cx="10621710" cy="1325563"/>
          </a:xfrm>
          <a:prstGeom prst="roundRect">
            <a:avLst/>
          </a:prstGeom>
          <a:noFill/>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000" b="1" dirty="0">
                <a:solidFill>
                  <a:schemeClr val="tx1"/>
                </a:solidFill>
                <a:effectLst/>
                <a:ea typeface="Calibri" panose="020F0502020204030204" pitchFamily="34" charset="0"/>
                <a:cs typeface="Times New Roman" panose="02020603050405020304" pitchFamily="18" charset="0"/>
              </a:rPr>
              <a:t>Improving Access to Blood Pressure Checks </a:t>
            </a:r>
          </a:p>
          <a:p>
            <a:pPr algn="ctr"/>
            <a:endParaRPr lang="en-GB" sz="1000" b="1" dirty="0">
              <a:solidFill>
                <a:schemeClr val="tx1"/>
              </a:solidFill>
              <a:effectLst/>
              <a:ea typeface="Calibri" panose="020F0502020204030204" pitchFamily="34" charset="0"/>
              <a:cs typeface="Times New Roman" panose="02020603050405020304" pitchFamily="18" charset="0"/>
            </a:endParaRPr>
          </a:p>
          <a:p>
            <a:r>
              <a:rPr lang="en-GB" sz="1000" b="1" dirty="0">
                <a:solidFill>
                  <a:schemeClr val="tx1"/>
                </a:solidFill>
                <a:effectLst/>
                <a:ea typeface="Calibri" panose="020F0502020204030204" pitchFamily="34" charset="0"/>
                <a:cs typeface="Times New Roman" panose="02020603050405020304" pitchFamily="18" charset="0"/>
              </a:rPr>
              <a:t>Enfield Care Network has promoted to their registered population that community pharmacies provide blood pressure check service. </a:t>
            </a:r>
            <a:r>
              <a:rPr lang="en-GB" sz="1000" dirty="0">
                <a:solidFill>
                  <a:schemeClr val="tx1"/>
                </a:solidFill>
                <a:effectLst/>
                <a:ea typeface="Calibri" panose="020F0502020204030204" pitchFamily="34" charset="0"/>
                <a:cs typeface="Times New Roman" panose="02020603050405020304" pitchFamily="18" charset="0"/>
              </a:rPr>
              <a:t>Member practices </a:t>
            </a:r>
          </a:p>
          <a:p>
            <a:r>
              <a:rPr lang="en-GB" sz="1000" dirty="0">
                <a:solidFill>
                  <a:schemeClr val="tx1"/>
                </a:solidFill>
                <a:effectLst/>
                <a:ea typeface="Calibri" panose="020F0502020204030204" pitchFamily="34" charset="0"/>
                <a:cs typeface="Times New Roman" panose="02020603050405020304" pitchFamily="18" charset="0"/>
              </a:rPr>
              <a:t>have sent </a:t>
            </a:r>
            <a:r>
              <a:rPr lang="en-GB" sz="1000" dirty="0">
                <a:solidFill>
                  <a:schemeClr val="tx1"/>
                </a:solidFill>
                <a:ea typeface="Calibri" panose="020F0502020204030204" pitchFamily="34" charset="0"/>
                <a:cs typeface="Times New Roman" panose="02020603050405020304" pitchFamily="18" charset="0"/>
              </a:rPr>
              <a:t>SMS </a:t>
            </a:r>
            <a:r>
              <a:rPr lang="en-GB" sz="1000" dirty="0">
                <a:solidFill>
                  <a:schemeClr val="tx1"/>
                </a:solidFill>
                <a:effectLst/>
                <a:ea typeface="Calibri" panose="020F0502020204030204" pitchFamily="34" charset="0"/>
                <a:cs typeface="Times New Roman" panose="02020603050405020304" pitchFamily="18" charset="0"/>
              </a:rPr>
              <a:t>text messages to patient's due blood pressure checks / reviews advising them that they can go to their nominated Community Pharmacy for these. </a:t>
            </a:r>
          </a:p>
          <a:p>
            <a:r>
              <a:rPr lang="en-GB" sz="1000" dirty="0">
                <a:solidFill>
                  <a:schemeClr val="tx1"/>
                </a:solidFill>
                <a:effectLst/>
                <a:ea typeface="Calibri" panose="020F0502020204030204" pitchFamily="34" charset="0"/>
                <a:cs typeface="Times New Roman" panose="02020603050405020304" pitchFamily="18" charset="0"/>
              </a:rPr>
              <a:t>In addition, clinicians have referred patients to community pharmacies for ambulatory blood pressure recordings where these are available. Completed Community </a:t>
            </a:r>
          </a:p>
          <a:p>
            <a:r>
              <a:rPr lang="en-GB" sz="1000" dirty="0">
                <a:solidFill>
                  <a:schemeClr val="tx1"/>
                </a:solidFill>
                <a:effectLst/>
                <a:ea typeface="Calibri" panose="020F0502020204030204" pitchFamily="34" charset="0"/>
                <a:cs typeface="Times New Roman" panose="02020603050405020304" pitchFamily="18" charset="0"/>
              </a:rPr>
              <a:t>Pharmacy checks are downloaded from the relevant point of care system, such as Sonar, and coded into the patient’s EMIS clinical record. </a:t>
            </a:r>
          </a:p>
        </p:txBody>
      </p:sp>
      <p:sp>
        <p:nvSpPr>
          <p:cNvPr id="8" name="Rectangle: Rounded Corners 7">
            <a:extLst>
              <a:ext uri="{FF2B5EF4-FFF2-40B4-BE49-F238E27FC236}">
                <a16:creationId xmlns:a16="http://schemas.microsoft.com/office/drawing/2014/main" id="{09631A4E-FA29-BE87-9B31-8F2E72261047}"/>
              </a:ext>
            </a:extLst>
          </p:cNvPr>
          <p:cNvSpPr/>
          <p:nvPr/>
        </p:nvSpPr>
        <p:spPr>
          <a:xfrm>
            <a:off x="732090" y="2623559"/>
            <a:ext cx="4400249" cy="4132365"/>
          </a:xfrm>
          <a:prstGeom prst="roundRect">
            <a:avLst/>
          </a:prstGeom>
          <a:noFill/>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000" dirty="0">
                <a:solidFill>
                  <a:schemeClr val="tx1"/>
                </a:solidFill>
                <a:effectLst/>
                <a:ea typeface="Calibri" panose="020F0502020204030204" pitchFamily="34" charset="0"/>
                <a:cs typeface="Times New Roman" panose="02020603050405020304" pitchFamily="18" charset="0"/>
              </a:rPr>
              <a:t> </a:t>
            </a:r>
            <a:r>
              <a:rPr lang="en-GB" sz="1000" b="1" dirty="0">
                <a:solidFill>
                  <a:schemeClr val="tx1"/>
                </a:solidFill>
                <a:effectLst/>
                <a:ea typeface="Calibri" panose="020F0502020204030204" pitchFamily="34" charset="0"/>
                <a:cs typeface="Times New Roman" panose="02020603050405020304" pitchFamily="18" charset="0"/>
              </a:rPr>
              <a:t>Increasing Hypertension </a:t>
            </a:r>
            <a:r>
              <a:rPr lang="en-GB" sz="1000" b="1" dirty="0">
                <a:solidFill>
                  <a:schemeClr val="tx1"/>
                </a:solidFill>
                <a:ea typeface="Calibri" panose="020F0502020204030204" pitchFamily="34" charset="0"/>
                <a:cs typeface="Times New Roman" panose="02020603050405020304" pitchFamily="18" charset="0"/>
              </a:rPr>
              <a:t>Prevalence</a:t>
            </a:r>
          </a:p>
          <a:p>
            <a:pPr algn="ctr"/>
            <a:endParaRPr lang="en-GB" sz="1000" dirty="0">
              <a:solidFill>
                <a:schemeClr val="tx1"/>
              </a:solidFill>
              <a:effectLst/>
              <a:ea typeface="Calibri" panose="020F0502020204030204" pitchFamily="34" charset="0"/>
              <a:cs typeface="Times New Roman" panose="02020603050405020304" pitchFamily="18" charset="0"/>
            </a:endParaRPr>
          </a:p>
          <a:p>
            <a:r>
              <a:rPr lang="en-GB" sz="1000" b="1" dirty="0">
                <a:solidFill>
                  <a:schemeClr val="tx1"/>
                </a:solidFill>
                <a:effectLst/>
                <a:ea typeface="Calibri" panose="020F0502020204030204" pitchFamily="34" charset="0"/>
                <a:cs typeface="Times New Roman" panose="02020603050405020304" pitchFamily="18" charset="0"/>
              </a:rPr>
              <a:t>West Camden PCN has utilised a plethora of digital searches to increase hypertension prevalence. </a:t>
            </a:r>
            <a:r>
              <a:rPr lang="en-GB" sz="1000" dirty="0">
                <a:solidFill>
                  <a:schemeClr val="tx1"/>
                </a:solidFill>
                <a:effectLst/>
                <a:ea typeface="Calibri" panose="020F0502020204030204" pitchFamily="34" charset="0"/>
                <a:cs typeface="Times New Roman" panose="02020603050405020304" pitchFamily="18" charset="0"/>
              </a:rPr>
              <a:t>The PCH has used searches provided by both the PCN QIST lead, UCLP and QOF searches to identify patients with blood pressures above 140/90 or 150/90 if over 80 and no diagnosis of Hypertension and targeted these groups to repeat their blood pressures. If high, to submit 7-day blood pressures using either their own monitor or a monitor provided by the practice. This approach helped to identify those genuinely poorly controlled. Those that are not well controlled are booked an appointment with clinician to do an ECG/bloods/urine dip and consider an appropriate intervention. The PCN has trained Physician Associates and pharmacists to treat hypertension so optimising workforce.</a:t>
            </a:r>
          </a:p>
          <a:p>
            <a:r>
              <a:rPr lang="en-GB" sz="1000" dirty="0">
                <a:solidFill>
                  <a:schemeClr val="tx1"/>
                </a:solidFill>
                <a:effectLst/>
                <a:ea typeface="Calibri" panose="020F0502020204030204" pitchFamily="34" charset="0"/>
                <a:cs typeface="Times New Roman" panose="02020603050405020304" pitchFamily="18" charset="0"/>
              </a:rPr>
              <a:t> </a:t>
            </a:r>
            <a:r>
              <a:rPr lang="en-GB" sz="1000" b="1" dirty="0">
                <a:solidFill>
                  <a:schemeClr val="tx1"/>
                </a:solidFill>
                <a:effectLst/>
                <a:ea typeface="Calibri" panose="020F0502020204030204" pitchFamily="34" charset="0"/>
                <a:cs typeface="Times New Roman" panose="02020603050405020304" pitchFamily="18" charset="0"/>
              </a:rPr>
              <a:t> </a:t>
            </a:r>
            <a:endParaRPr lang="en-GB" sz="1000" dirty="0">
              <a:solidFill>
                <a:schemeClr val="tx1"/>
              </a:solidFill>
              <a:effectLst/>
              <a:ea typeface="Calibri" panose="020F0502020204030204" pitchFamily="34" charset="0"/>
              <a:cs typeface="Times New Roman" panose="02020603050405020304" pitchFamily="18" charset="0"/>
            </a:endParaRPr>
          </a:p>
          <a:p>
            <a:r>
              <a:rPr lang="en-GB" sz="1000" b="1" dirty="0">
                <a:solidFill>
                  <a:schemeClr val="tx1"/>
                </a:solidFill>
                <a:effectLst/>
                <a:ea typeface="Calibri" panose="020F0502020204030204" pitchFamily="34" charset="0"/>
                <a:cs typeface="Times New Roman" panose="02020603050405020304" pitchFamily="18" charset="0"/>
              </a:rPr>
              <a:t>Haringey North-East PCN introduced and successfully rolled out the BP@ Home project </a:t>
            </a:r>
            <a:r>
              <a:rPr lang="en-GB" sz="1000" dirty="0">
                <a:solidFill>
                  <a:schemeClr val="tx1"/>
                </a:solidFill>
                <a:effectLst/>
                <a:ea typeface="Calibri" panose="020F0502020204030204" pitchFamily="34" charset="0"/>
                <a:cs typeface="Times New Roman" panose="02020603050405020304" pitchFamily="18" charset="0"/>
              </a:rPr>
              <a:t>which provides enhanced personalised care in people’s homes in the management of hypertension through increasing access to home blood pressure monitoring and improving management of patients with poorly controlled hypertension. The project resulted in increasing diagnosis of hypertension amongst PCN registered population and showed a 20% reduction in Group 1 (Clinic BP &gt;180/120mgHg) hypertension patients.</a:t>
            </a:r>
            <a:endParaRPr lang="en-GB" dirty="0"/>
          </a:p>
        </p:txBody>
      </p:sp>
      <p:pic>
        <p:nvPicPr>
          <p:cNvPr id="7" name="Picture 6" descr="A blue circle with hands holding a heart">
            <a:extLst>
              <a:ext uri="{FF2B5EF4-FFF2-40B4-BE49-F238E27FC236}">
                <a16:creationId xmlns:a16="http://schemas.microsoft.com/office/drawing/2014/main" id="{4BB5D50C-BF81-4504-32F1-6E1DE3DE5882}"/>
              </a:ext>
            </a:extLst>
          </p:cNvPr>
          <p:cNvPicPr>
            <a:picLocks noChangeAspect="1"/>
          </p:cNvPicPr>
          <p:nvPr/>
        </p:nvPicPr>
        <p:blipFill>
          <a:blip r:embed="rId2" cstate="print">
            <a:extLst>
              <a:ext uri="{28A0092B-C50C-407E-A947-70E740481C1C}">
                <a14:useLocalDpi xmlns:a14="http://schemas.microsoft.com/office/drawing/2010/main" val="0"/>
              </a:ext>
            </a:extLst>
          </a:blip>
          <a:srcRect b="7539"/>
          <a:stretch/>
        </p:blipFill>
        <p:spPr>
          <a:xfrm>
            <a:off x="10216031" y="5494924"/>
            <a:ext cx="1026977" cy="1025518"/>
          </a:xfrm>
          <a:prstGeom prst="rect">
            <a:avLst/>
          </a:prstGeom>
        </p:spPr>
      </p:pic>
      <p:sp>
        <p:nvSpPr>
          <p:cNvPr id="9" name="Rectangle: Rounded Corners 8">
            <a:extLst>
              <a:ext uri="{FF2B5EF4-FFF2-40B4-BE49-F238E27FC236}">
                <a16:creationId xmlns:a16="http://schemas.microsoft.com/office/drawing/2014/main" id="{8DD5F52B-9271-0496-4E5D-B570635F3C31}"/>
              </a:ext>
            </a:extLst>
          </p:cNvPr>
          <p:cNvSpPr/>
          <p:nvPr/>
        </p:nvSpPr>
        <p:spPr>
          <a:xfrm>
            <a:off x="5281302" y="2623559"/>
            <a:ext cx="6178608" cy="4142810"/>
          </a:xfrm>
          <a:prstGeom prst="roundRect">
            <a:avLst/>
          </a:prstGeom>
          <a:noFill/>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000" b="1" dirty="0">
                <a:solidFill>
                  <a:schemeClr val="tx1"/>
                </a:solidFill>
                <a:effectLst/>
                <a:latin typeface="+mj-lt"/>
                <a:ea typeface="Calibri" panose="020F0502020204030204" pitchFamily="34" charset="0"/>
                <a:cs typeface="Times New Roman" panose="02020603050405020304" pitchFamily="18" charset="0"/>
              </a:rPr>
              <a:t>Supporting Earlier Identification of Heart Failure</a:t>
            </a:r>
          </a:p>
          <a:p>
            <a:pPr algn="ctr"/>
            <a:endParaRPr lang="en-GB" sz="1000" dirty="0">
              <a:solidFill>
                <a:schemeClr val="tx1"/>
              </a:solidFill>
              <a:effectLst/>
              <a:latin typeface="+mj-lt"/>
              <a:ea typeface="Calibri" panose="020F0502020204030204" pitchFamily="34" charset="0"/>
              <a:cs typeface="Times New Roman" panose="02020603050405020304" pitchFamily="18" charset="0"/>
            </a:endParaRPr>
          </a:p>
          <a:p>
            <a:r>
              <a:rPr lang="en-GB" sz="1000" b="1" dirty="0">
                <a:solidFill>
                  <a:schemeClr val="tx1"/>
                </a:solidFill>
                <a:effectLst/>
                <a:latin typeface="+mj-lt"/>
                <a:ea typeface="Calibri" panose="020F0502020204030204" pitchFamily="34" charset="0"/>
                <a:cs typeface="Times New Roman" panose="02020603050405020304" pitchFamily="18" charset="0"/>
              </a:rPr>
              <a:t>North Camden PCN implemented a screening programme for heart failure using AccuRx and a BNP blood test</a:t>
            </a:r>
            <a:r>
              <a:rPr lang="en-GB" sz="1000" dirty="0">
                <a:solidFill>
                  <a:schemeClr val="tx1"/>
                </a:solidFill>
                <a:effectLst/>
                <a:latin typeface="+mj-lt"/>
                <a:ea typeface="Calibri" panose="020F0502020204030204" pitchFamily="34" charset="0"/>
                <a:cs typeface="Times New Roman" panose="02020603050405020304" pitchFamily="18" charset="0"/>
              </a:rPr>
              <a:t> which resulted in a 2% overall pick up rate and 6% of responders who had a symptom. This approach has been adopted as part of the NCL pathway work.</a:t>
            </a:r>
          </a:p>
          <a:p>
            <a:r>
              <a:rPr lang="en-GB" sz="1000" dirty="0">
                <a:solidFill>
                  <a:schemeClr val="tx1"/>
                </a:solidFill>
                <a:effectLst/>
                <a:latin typeface="+mj-lt"/>
                <a:ea typeface="Calibri" panose="020F0502020204030204" pitchFamily="34" charset="0"/>
                <a:cs typeface="Times New Roman" panose="02020603050405020304" pitchFamily="18" charset="0"/>
              </a:rPr>
              <a:t> </a:t>
            </a:r>
          </a:p>
          <a:p>
            <a:r>
              <a:rPr lang="en-GB" sz="1000" b="1" dirty="0">
                <a:solidFill>
                  <a:schemeClr val="tx1"/>
                </a:solidFill>
                <a:effectLst/>
                <a:latin typeface="+mj-lt"/>
                <a:ea typeface="Calibri" panose="020F0502020204030204" pitchFamily="34" charset="0"/>
                <a:cs typeface="Times New Roman" panose="02020603050405020304" pitchFamily="18" charset="0"/>
              </a:rPr>
              <a:t>Enfield Unity PCN ran a Health Inequalities Heart Failure Project in conjunction with the local Community Heart Failure Service.</a:t>
            </a:r>
            <a:r>
              <a:rPr lang="en-GB" sz="1000" dirty="0">
                <a:solidFill>
                  <a:schemeClr val="tx1"/>
                </a:solidFill>
                <a:effectLst/>
                <a:latin typeface="+mj-lt"/>
                <a:ea typeface="Calibri" panose="020F0502020204030204" pitchFamily="34" charset="0"/>
                <a:cs typeface="Times New Roman" panose="02020603050405020304" pitchFamily="18" charset="0"/>
              </a:rPr>
              <a:t> Two clinical pharmacists were trained to undertake heart failure case finding and reviews and are part of the heart failure MDT which is held regularly with support of consultant physician with special interest in heart failure. The project was focussed on patients in the east practice sites as this is a more deprived area. The project has improved prevalence of heart failure and optimisation of medications given and reducing health inequalities. In one of the member practices, the prevalence of Heart Failure increased by over 200%.</a:t>
            </a:r>
          </a:p>
          <a:p>
            <a:endParaRPr lang="en-GB" sz="1000" dirty="0">
              <a:solidFill>
                <a:schemeClr val="tx1"/>
              </a:solidFill>
              <a:effectLst/>
              <a:latin typeface="+mj-lt"/>
              <a:ea typeface="Calibri" panose="020F0502020204030204" pitchFamily="34" charset="0"/>
              <a:cs typeface="Times New Roman" panose="02020603050405020304" pitchFamily="18" charset="0"/>
            </a:endParaRPr>
          </a:p>
          <a:p>
            <a:r>
              <a:rPr lang="en-GB" sz="1000" b="1" dirty="0">
                <a:solidFill>
                  <a:schemeClr val="tx1"/>
                </a:solidFill>
                <a:effectLst/>
                <a:latin typeface="+mj-lt"/>
                <a:ea typeface="Calibri" panose="020F0502020204030204" pitchFamily="34" charset="0"/>
                <a:cs typeface="Times New Roman" panose="02020603050405020304" pitchFamily="18" charset="0"/>
              </a:rPr>
              <a:t>Central Hampstead PCN participated in the pilot project led by Charing cross hospital cardiology team in DUO-EF-19 study to help identify patients with heart failure. </a:t>
            </a:r>
            <a:r>
              <a:rPr lang="en-GB" sz="1000" dirty="0">
                <a:solidFill>
                  <a:schemeClr val="tx1"/>
                </a:solidFill>
                <a:effectLst/>
                <a:latin typeface="+mj-lt"/>
                <a:ea typeface="Calibri" panose="020F0502020204030204" pitchFamily="34" charset="0"/>
                <a:cs typeface="Times New Roman" panose="02020603050405020304" pitchFamily="18" charset="0"/>
              </a:rPr>
              <a:t>The PCN clinicians use screening questions for high-risk cohort and offer blood test- proBNP </a:t>
            </a:r>
          </a:p>
          <a:p>
            <a:r>
              <a:rPr lang="en-GB" sz="1000" dirty="0">
                <a:solidFill>
                  <a:schemeClr val="tx1"/>
                </a:solidFill>
                <a:effectLst/>
                <a:latin typeface="+mj-lt"/>
                <a:ea typeface="Calibri" panose="020F0502020204030204" pitchFamily="34" charset="0"/>
                <a:cs typeface="Times New Roman" panose="02020603050405020304" pitchFamily="18" charset="0"/>
              </a:rPr>
              <a:t>to help identify heart failure. A RFH specialist consultant cardiology attended a </a:t>
            </a:r>
          </a:p>
          <a:p>
            <a:r>
              <a:rPr lang="en-GB" sz="1000" dirty="0">
                <a:solidFill>
                  <a:schemeClr val="tx1"/>
                </a:solidFill>
                <a:effectLst/>
                <a:latin typeface="+mj-lt"/>
                <a:ea typeface="Calibri" panose="020F0502020204030204" pitchFamily="34" charset="0"/>
                <a:cs typeface="Times New Roman" panose="02020603050405020304" pitchFamily="18" charset="0"/>
              </a:rPr>
              <a:t>PPG members meeting to talk about heart failure which increased awareness </a:t>
            </a:r>
          </a:p>
          <a:p>
            <a:r>
              <a:rPr lang="en-GB" sz="1000" dirty="0">
                <a:solidFill>
                  <a:schemeClr val="tx1"/>
                </a:solidFill>
                <a:effectLst/>
                <a:latin typeface="+mj-lt"/>
                <a:ea typeface="Calibri" panose="020F0502020204030204" pitchFamily="34" charset="0"/>
                <a:cs typeface="Times New Roman" panose="02020603050405020304" pitchFamily="18" charset="0"/>
              </a:rPr>
              <a:t>in the PCN patient population and helped in identifying patients with underlying </a:t>
            </a:r>
          </a:p>
          <a:p>
            <a:r>
              <a:rPr lang="en-GB" sz="1000" dirty="0">
                <a:solidFill>
                  <a:schemeClr val="tx1"/>
                </a:solidFill>
                <a:effectLst/>
                <a:latin typeface="+mj-lt"/>
                <a:ea typeface="Calibri" panose="020F0502020204030204" pitchFamily="34" charset="0"/>
                <a:cs typeface="Times New Roman" panose="02020603050405020304" pitchFamily="18" charset="0"/>
              </a:rPr>
              <a:t>undiagnosed heart failure. The PCNs prevalence of heart failure increased by 5% </a:t>
            </a:r>
          </a:p>
          <a:p>
            <a:r>
              <a:rPr lang="en-GB" sz="1000" dirty="0">
                <a:solidFill>
                  <a:schemeClr val="tx1"/>
                </a:solidFill>
                <a:effectLst/>
                <a:latin typeface="+mj-lt"/>
                <a:ea typeface="Calibri" panose="020F0502020204030204" pitchFamily="34" charset="0"/>
                <a:cs typeface="Times New Roman" panose="02020603050405020304" pitchFamily="18" charset="0"/>
              </a:rPr>
              <a:t>over the year.</a:t>
            </a:r>
            <a:endParaRPr lang="en-GB" dirty="0"/>
          </a:p>
        </p:txBody>
      </p:sp>
      <p:pic>
        <p:nvPicPr>
          <p:cNvPr id="11" name="Picture 10" descr="A blood pressure check service&#10;&#10;Description automatically generated">
            <a:extLst>
              <a:ext uri="{FF2B5EF4-FFF2-40B4-BE49-F238E27FC236}">
                <a16:creationId xmlns:a16="http://schemas.microsoft.com/office/drawing/2014/main" id="{9F5125FC-4717-3339-AFBD-6E6DA82C6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3814" y="1127378"/>
            <a:ext cx="1376096" cy="1946030"/>
          </a:xfrm>
          <a:prstGeom prst="rect">
            <a:avLst/>
          </a:prstGeom>
        </p:spPr>
      </p:pic>
    </p:spTree>
    <p:extLst>
      <p:ext uri="{BB962C8B-B14F-4D97-AF65-F5344CB8AC3E}">
        <p14:creationId xmlns:p14="http://schemas.microsoft.com/office/powerpoint/2010/main" val="345929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EF58CB1-FD7D-81ED-3511-2DFADC9E7321}"/>
              </a:ext>
            </a:extLst>
          </p:cNvPr>
          <p:cNvSpPr>
            <a:spLocks noGrp="1"/>
          </p:cNvSpPr>
          <p:nvPr>
            <p:ph type="body" sz="quarter" idx="10"/>
          </p:nvPr>
        </p:nvSpPr>
        <p:spPr>
          <a:xfrm>
            <a:off x="456687" y="3615397"/>
            <a:ext cx="7969465" cy="2701566"/>
          </a:xfrm>
        </p:spPr>
        <p:txBody>
          <a:bodyPr/>
          <a:lstStyle/>
          <a:p>
            <a:r>
              <a:rPr lang="en-US" sz="3600" b="1" dirty="0"/>
              <a:t>PCN DES Assurance:</a:t>
            </a:r>
            <a:r>
              <a:rPr lang="en-US" sz="3600" dirty="0"/>
              <a:t> </a:t>
            </a:r>
            <a:br>
              <a:rPr lang="en-US" sz="3600" dirty="0"/>
            </a:br>
            <a:br>
              <a:rPr lang="en-US" sz="3600" dirty="0"/>
            </a:br>
            <a:r>
              <a:rPr lang="en-US" sz="3600" dirty="0"/>
              <a:t>2024/25 Assurance Approach</a:t>
            </a:r>
            <a:endParaRPr lang="en-US" dirty="0"/>
          </a:p>
        </p:txBody>
      </p:sp>
    </p:spTree>
    <p:extLst>
      <p:ext uri="{BB962C8B-B14F-4D97-AF65-F5344CB8AC3E}">
        <p14:creationId xmlns:p14="http://schemas.microsoft.com/office/powerpoint/2010/main" val="325526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PCN DES </a:t>
            </a:r>
            <a:r>
              <a:rPr lang="en-US" sz="2400"/>
              <a:t>Assurance Timeline </a:t>
            </a:r>
            <a:endParaRPr lang="en-US" dirty="0"/>
          </a:p>
        </p:txBody>
      </p:sp>
      <p:graphicFrame>
        <p:nvGraphicFramePr>
          <p:cNvPr id="3" name="Diagram 2">
            <a:extLst>
              <a:ext uri="{FF2B5EF4-FFF2-40B4-BE49-F238E27FC236}">
                <a16:creationId xmlns:a16="http://schemas.microsoft.com/office/drawing/2014/main" id="{55A69221-36A7-57B6-62B5-16AB699520FC}"/>
              </a:ext>
            </a:extLst>
          </p:cNvPr>
          <p:cNvGraphicFramePr/>
          <p:nvPr>
            <p:extLst>
              <p:ext uri="{D42A27DB-BD31-4B8C-83A1-F6EECF244321}">
                <p14:modId xmlns:p14="http://schemas.microsoft.com/office/powerpoint/2010/main" val="508807497"/>
              </p:ext>
            </p:extLst>
          </p:nvPr>
        </p:nvGraphicFramePr>
        <p:xfrm>
          <a:off x="1485068" y="1341689"/>
          <a:ext cx="9462094" cy="440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BFB7D76C-464D-A375-253C-1E1296050378}"/>
              </a:ext>
            </a:extLst>
          </p:cNvPr>
          <p:cNvSpPr/>
          <p:nvPr/>
        </p:nvSpPr>
        <p:spPr>
          <a:xfrm>
            <a:off x="247825" y="4952285"/>
            <a:ext cx="3033757" cy="12006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2024/25 PCN DES Assurance Online Submission: </a:t>
            </a:r>
          </a:p>
          <a:p>
            <a:pPr algn="ctr"/>
            <a:endParaRPr lang="en-GB" sz="1200" dirty="0"/>
          </a:p>
          <a:p>
            <a:pPr algn="ctr"/>
            <a:r>
              <a:rPr lang="en-GB" sz="1200" dirty="0">
                <a:solidFill>
                  <a:schemeClr val="tx1"/>
                </a:solidFill>
                <a:highlight>
                  <a:srgbClr val="FFFF00"/>
                </a:highlight>
              </a:rPr>
              <a:t>&lt;TO BE INSERTED OR ADD URL TO NCL GP WEBSITE&gt;</a:t>
            </a:r>
          </a:p>
        </p:txBody>
      </p:sp>
      <p:sp>
        <p:nvSpPr>
          <p:cNvPr id="9" name="Rectangle: Rounded Corners 8">
            <a:extLst>
              <a:ext uri="{FF2B5EF4-FFF2-40B4-BE49-F238E27FC236}">
                <a16:creationId xmlns:a16="http://schemas.microsoft.com/office/drawing/2014/main" id="{2D8283BB-EE55-5BBF-A3D3-16A511798769}"/>
              </a:ext>
            </a:extLst>
          </p:cNvPr>
          <p:cNvSpPr/>
          <p:nvPr/>
        </p:nvSpPr>
        <p:spPr>
          <a:xfrm>
            <a:off x="3417497" y="4952286"/>
            <a:ext cx="3033757" cy="1200684"/>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Cancer Resource Pack: </a:t>
            </a:r>
          </a:p>
          <a:p>
            <a:pPr algn="ctr"/>
            <a:endParaRPr lang="en-GB" sz="1200" dirty="0">
              <a:solidFill>
                <a:schemeClr val="tx1"/>
              </a:solidFill>
              <a:highlight>
                <a:srgbClr val="FFFF00"/>
              </a:highlight>
            </a:endParaRPr>
          </a:p>
          <a:p>
            <a:pPr algn="ctr"/>
            <a:r>
              <a:rPr lang="en-GB" sz="1200" dirty="0">
                <a:solidFill>
                  <a:schemeClr val="tx1"/>
                </a:solidFill>
                <a:highlight>
                  <a:srgbClr val="FFFF00"/>
                </a:highlight>
              </a:rPr>
              <a:t>&lt;TO BE INSERTED OR ADD URL TO NCL GP WEBSITE&gt;</a:t>
            </a:r>
            <a:endParaRPr lang="en-GB" sz="1200" dirty="0"/>
          </a:p>
        </p:txBody>
      </p:sp>
      <p:sp>
        <p:nvSpPr>
          <p:cNvPr id="12" name="Right Brace 11">
            <a:extLst>
              <a:ext uri="{FF2B5EF4-FFF2-40B4-BE49-F238E27FC236}">
                <a16:creationId xmlns:a16="http://schemas.microsoft.com/office/drawing/2014/main" id="{41C60D63-1F70-6842-B12F-01D8440FB505}"/>
              </a:ext>
            </a:extLst>
          </p:cNvPr>
          <p:cNvSpPr/>
          <p:nvPr/>
        </p:nvSpPr>
        <p:spPr>
          <a:xfrm rot="16200000">
            <a:off x="2792349" y="3223900"/>
            <a:ext cx="423016" cy="30337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571864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EF58CB1-FD7D-81ED-3511-2DFADC9E7321}"/>
              </a:ext>
            </a:extLst>
          </p:cNvPr>
          <p:cNvSpPr>
            <a:spLocks noGrp="1"/>
          </p:cNvSpPr>
          <p:nvPr>
            <p:ph type="body" sz="quarter" idx="10"/>
          </p:nvPr>
        </p:nvSpPr>
        <p:spPr>
          <a:xfrm>
            <a:off x="456687" y="3615397"/>
            <a:ext cx="7969465" cy="2701566"/>
          </a:xfrm>
        </p:spPr>
        <p:txBody>
          <a:bodyPr/>
          <a:lstStyle/>
          <a:p>
            <a:r>
              <a:rPr lang="en-US" sz="3600" b="1" dirty="0"/>
              <a:t>Appendix – Resources &amp; Support  </a:t>
            </a:r>
            <a:endParaRPr lang="en-US" dirty="0"/>
          </a:p>
        </p:txBody>
      </p:sp>
    </p:spTree>
    <p:extLst>
      <p:ext uri="{BB962C8B-B14F-4D97-AF65-F5344CB8AC3E}">
        <p14:creationId xmlns:p14="http://schemas.microsoft.com/office/powerpoint/2010/main" val="175812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Tackling Health Inequalities Support &amp; Resources (1/2) </a:t>
            </a:r>
            <a:endParaRPr lang="en-US" dirty="0"/>
          </a:p>
        </p:txBody>
      </p:sp>
      <p:graphicFrame>
        <p:nvGraphicFramePr>
          <p:cNvPr id="4" name="Table 3">
            <a:extLst>
              <a:ext uri="{FF2B5EF4-FFF2-40B4-BE49-F238E27FC236}">
                <a16:creationId xmlns:a16="http://schemas.microsoft.com/office/drawing/2014/main" id="{DC824FD6-8BC0-30EA-3E55-046E61665664}"/>
              </a:ext>
            </a:extLst>
          </p:cNvPr>
          <p:cNvGraphicFramePr>
            <a:graphicFrameLocks noGrp="1"/>
          </p:cNvGraphicFramePr>
          <p:nvPr>
            <p:extLst>
              <p:ext uri="{D42A27DB-BD31-4B8C-83A1-F6EECF244321}">
                <p14:modId xmlns:p14="http://schemas.microsoft.com/office/powerpoint/2010/main" val="1506721497"/>
              </p:ext>
            </p:extLst>
          </p:nvPr>
        </p:nvGraphicFramePr>
        <p:xfrm>
          <a:off x="598206" y="1621593"/>
          <a:ext cx="10755594" cy="3478353"/>
        </p:xfrm>
        <a:graphic>
          <a:graphicData uri="http://schemas.openxmlformats.org/drawingml/2006/table">
            <a:tbl>
              <a:tblPr>
                <a:tableStyleId>{BDBED569-4797-4DF1-A0F4-6AAB3CD982D8}</a:tableStyleId>
              </a:tblPr>
              <a:tblGrid>
                <a:gridCol w="7829109">
                  <a:extLst>
                    <a:ext uri="{9D8B030D-6E8A-4147-A177-3AD203B41FA5}">
                      <a16:colId xmlns:a16="http://schemas.microsoft.com/office/drawing/2014/main" val="1862247229"/>
                    </a:ext>
                  </a:extLst>
                </a:gridCol>
                <a:gridCol w="2926485">
                  <a:extLst>
                    <a:ext uri="{9D8B030D-6E8A-4147-A177-3AD203B41FA5}">
                      <a16:colId xmlns:a16="http://schemas.microsoft.com/office/drawing/2014/main" val="2735898795"/>
                    </a:ext>
                  </a:extLst>
                </a:gridCol>
              </a:tblGrid>
              <a:tr h="358066">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4484" marR="4484" marT="4484"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4484" marR="4484" marT="4484" marB="0" anchor="ctr">
                    <a:solidFill>
                      <a:schemeClr val="accent5">
                        <a:lumMod val="40000"/>
                        <a:lumOff val="60000"/>
                      </a:schemeClr>
                    </a:solidFill>
                  </a:tcPr>
                </a:tc>
                <a:extLst>
                  <a:ext uri="{0D108BD9-81ED-4DB2-BD59-A6C34878D82A}">
                    <a16:rowId xmlns:a16="http://schemas.microsoft.com/office/drawing/2014/main" val="4045224119"/>
                  </a:ext>
                </a:extLst>
              </a:tr>
              <a:tr h="460371">
                <a:tc>
                  <a:txBody>
                    <a:bodyPr/>
                    <a:lstStyle/>
                    <a:p>
                      <a:pPr algn="l" fontAlgn="ctr"/>
                      <a:r>
                        <a:rPr lang="en-GB" sz="1050" u="none" strike="noStrike" dirty="0">
                          <a:effectLst/>
                        </a:rPr>
                        <a:t>Tool developed to present evidence of health inequalities in England. Measures of inequality are provided for key indicators to monitor progress on reducing inequalities within England.</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2"/>
                        </a:rPr>
                        <a:t>Health Inequalities Dashboard </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3603188723"/>
                  </a:ext>
                </a:extLst>
              </a:tr>
              <a:tr h="379988">
                <a:tc>
                  <a:txBody>
                    <a:bodyPr/>
                    <a:lstStyle/>
                    <a:p>
                      <a:pPr algn="l" fontAlgn="ctr"/>
                      <a:r>
                        <a:rPr lang="en-GB" sz="1050" u="none" strike="noStrike" dirty="0">
                          <a:effectLst/>
                        </a:rPr>
                        <a:t>PCN dashboard provides key metrics for monitoring PCN-level progress against the Network Contract DES and the Impact &amp; Investment Fund (IIF)</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3"/>
                        </a:rPr>
                        <a:t>PCN Dashboard</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3054063559"/>
                  </a:ext>
                </a:extLst>
              </a:tr>
              <a:tr h="379988">
                <a:tc>
                  <a:txBody>
                    <a:bodyPr/>
                    <a:lstStyle/>
                    <a:p>
                      <a:pPr algn="l" fontAlgn="ctr"/>
                      <a:r>
                        <a:rPr lang="en-GB" sz="1050" u="none" strike="noStrike" dirty="0">
                          <a:effectLst/>
                        </a:rPr>
                        <a:t>Supplementary guidance supporting the 2023/24 DES on Tackling Neighbourhood Health Inequalities</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4"/>
                        </a:rPr>
                        <a:t>Supplementary Guidance</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1225865660"/>
                  </a:ext>
                </a:extLst>
              </a:tr>
              <a:tr h="379988">
                <a:tc>
                  <a:txBody>
                    <a:bodyPr/>
                    <a:lstStyle/>
                    <a:p>
                      <a:pPr algn="l" fontAlgn="ctr"/>
                      <a:r>
                        <a:rPr lang="en-GB" sz="1050" u="none" strike="noStrike" dirty="0">
                          <a:effectLst/>
                        </a:rPr>
                        <a:t>Core20PLUS5 approach is designed to support Integrated Care Systems (ICS) to drive targeted action in health inequalities (for adults)</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5"/>
                        </a:rPr>
                        <a:t>CORE20PLUS5 approach</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3899095949"/>
                  </a:ext>
                </a:extLst>
              </a:tr>
              <a:tr h="379988">
                <a:tc>
                  <a:txBody>
                    <a:bodyPr/>
                    <a:lstStyle/>
                    <a:p>
                      <a:pPr algn="l" fontAlgn="ctr"/>
                      <a:r>
                        <a:rPr lang="en-GB" sz="1050" u="none" strike="noStrike" dirty="0">
                          <a:effectLst/>
                        </a:rPr>
                        <a:t>The Core20PLUS Connector Programme funds integrated care systems (ICS) and place-based initiatives to recruit, mobilise and support influential community connectors to take practical action to improve health and reduce inequalities in their area.</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6"/>
                        </a:rPr>
                        <a:t>CORE20PLUS5 Community Connectors</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560370366"/>
                  </a:ext>
                </a:extLst>
              </a:tr>
              <a:tr h="379988">
                <a:tc>
                  <a:txBody>
                    <a:bodyPr/>
                    <a:lstStyle/>
                    <a:p>
                      <a:pPr algn="l" fontAlgn="ctr"/>
                      <a:r>
                        <a:rPr lang="en-GB" sz="1050" u="none" strike="noStrike" dirty="0">
                          <a:effectLst/>
                        </a:rPr>
                        <a:t>The National Healthcare Inequalities Improvement programme has recruited over 100 Core20PLUS ambassadors to promote the importance of reducing inequalities across the healthcare system and to drive this important agenda forwards.</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7"/>
                        </a:rPr>
                        <a:t>CORE20PLUS5 approach</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594514156"/>
                  </a:ext>
                </a:extLst>
              </a:tr>
              <a:tr h="379988">
                <a:tc>
                  <a:txBody>
                    <a:bodyPr/>
                    <a:lstStyle/>
                    <a:p>
                      <a:pPr algn="l" fontAlgn="ctr"/>
                      <a:r>
                        <a:rPr lang="en-GB" sz="1050" u="none" strike="noStrike" dirty="0">
                          <a:effectLst/>
                        </a:rPr>
                        <a:t>Core20PLUS5 approach is designed to support Integrated Care Systems (ICS) to drive targeted action in health inequalities (for CYP)</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8"/>
                        </a:rPr>
                        <a:t>CORE20PLUS5 approach (CYP)</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3269963750"/>
                  </a:ext>
                </a:extLst>
              </a:tr>
              <a:tr h="379988">
                <a:tc>
                  <a:txBody>
                    <a:bodyPr/>
                    <a:lstStyle/>
                    <a:p>
                      <a:pPr algn="l" fontAlgn="ctr"/>
                      <a:r>
                        <a:rPr lang="en-GB" sz="1050" u="none" strike="noStrike" dirty="0">
                          <a:effectLst/>
                        </a:rPr>
                        <a:t>Health Inequalities Leadership Training modules, developed by NHS England and NHS Improvement Health Inequalities Improvement team in association with RCGP</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9"/>
                        </a:rPr>
                        <a:t>Health Inequalities Hub</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785458251"/>
                  </a:ext>
                </a:extLst>
              </a:tr>
            </a:tbl>
          </a:graphicData>
        </a:graphic>
      </p:graphicFrame>
    </p:spTree>
    <p:extLst>
      <p:ext uri="{BB962C8B-B14F-4D97-AF65-F5344CB8AC3E}">
        <p14:creationId xmlns:p14="http://schemas.microsoft.com/office/powerpoint/2010/main" val="186589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Tackling Health Inequalities Support &amp; Resources (2/2) </a:t>
            </a:r>
            <a:endParaRPr lang="en-US" dirty="0"/>
          </a:p>
        </p:txBody>
      </p:sp>
      <p:graphicFrame>
        <p:nvGraphicFramePr>
          <p:cNvPr id="4" name="Table 3">
            <a:extLst>
              <a:ext uri="{FF2B5EF4-FFF2-40B4-BE49-F238E27FC236}">
                <a16:creationId xmlns:a16="http://schemas.microsoft.com/office/drawing/2014/main" id="{DC824FD6-8BC0-30EA-3E55-046E61665664}"/>
              </a:ext>
            </a:extLst>
          </p:cNvPr>
          <p:cNvGraphicFramePr>
            <a:graphicFrameLocks noGrp="1"/>
          </p:cNvGraphicFramePr>
          <p:nvPr>
            <p:extLst>
              <p:ext uri="{D42A27DB-BD31-4B8C-83A1-F6EECF244321}">
                <p14:modId xmlns:p14="http://schemas.microsoft.com/office/powerpoint/2010/main" val="1082261176"/>
              </p:ext>
            </p:extLst>
          </p:nvPr>
        </p:nvGraphicFramePr>
        <p:xfrm>
          <a:off x="718203" y="1630139"/>
          <a:ext cx="10755594" cy="4554842"/>
        </p:xfrm>
        <a:graphic>
          <a:graphicData uri="http://schemas.openxmlformats.org/drawingml/2006/table">
            <a:tbl>
              <a:tblPr>
                <a:tableStyleId>{BDBED569-4797-4DF1-A0F4-6AAB3CD982D8}</a:tableStyleId>
              </a:tblPr>
              <a:tblGrid>
                <a:gridCol w="7829109">
                  <a:extLst>
                    <a:ext uri="{9D8B030D-6E8A-4147-A177-3AD203B41FA5}">
                      <a16:colId xmlns:a16="http://schemas.microsoft.com/office/drawing/2014/main" val="1862247229"/>
                    </a:ext>
                  </a:extLst>
                </a:gridCol>
                <a:gridCol w="2926485">
                  <a:extLst>
                    <a:ext uri="{9D8B030D-6E8A-4147-A177-3AD203B41FA5}">
                      <a16:colId xmlns:a16="http://schemas.microsoft.com/office/drawing/2014/main" val="2735898795"/>
                    </a:ext>
                  </a:extLst>
                </a:gridCol>
              </a:tblGrid>
              <a:tr h="358066">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4484" marR="4484" marT="4484"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4484" marR="4484" marT="4484" marB="0" anchor="ctr">
                    <a:solidFill>
                      <a:schemeClr val="accent5">
                        <a:lumMod val="40000"/>
                        <a:lumOff val="60000"/>
                      </a:schemeClr>
                    </a:solidFill>
                  </a:tcPr>
                </a:tc>
                <a:extLst>
                  <a:ext uri="{0D108BD9-81ED-4DB2-BD59-A6C34878D82A}">
                    <a16:rowId xmlns:a16="http://schemas.microsoft.com/office/drawing/2014/main" val="4045224119"/>
                  </a:ext>
                </a:extLst>
              </a:tr>
              <a:tr h="445756">
                <a:tc>
                  <a:txBody>
                    <a:bodyPr/>
                    <a:lstStyle/>
                    <a:p>
                      <a:pPr algn="l" fontAlgn="ctr"/>
                      <a:r>
                        <a:rPr lang="en-GB" sz="1050" u="none" strike="noStrike" dirty="0">
                          <a:effectLst/>
                        </a:rPr>
                        <a:t>Practical Guide – Tackling inequalities in healthcare access, experience, and outcomes</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strike="noStrike" dirty="0">
                          <a:effectLst/>
                          <a:hlinkClick r:id="rId2"/>
                        </a:rPr>
                        <a:t>Interventions</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431331238"/>
                  </a:ext>
                </a:extLst>
              </a:tr>
              <a:tr h="4457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NCL Health Inequalities Insights Report includes key findings on inequalities by deprivation and ethnic group across several areas/indicators (including diabetes, CVD and cancer), at an NCL level </a:t>
                      </a:r>
                    </a:p>
                    <a:p>
                      <a:pPr algn="l" fontAlgn="ct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kern="1200" dirty="0">
                          <a:solidFill>
                            <a:schemeClr val="tx1"/>
                          </a:solidFill>
                          <a:effectLst/>
                          <a:latin typeface="+mn-lt"/>
                          <a:ea typeface="+mn-ea"/>
                          <a:cs typeface="+mn-cs"/>
                          <a:hlinkClick r:id="rId3"/>
                        </a:rPr>
                        <a:t>North Central London Health Inequalities Insights Report</a:t>
                      </a:r>
                      <a:r>
                        <a:rPr lang="en-GB" sz="1050" kern="1200" dirty="0">
                          <a:solidFill>
                            <a:schemeClr val="tx1"/>
                          </a:solidFill>
                          <a:effectLst/>
                          <a:latin typeface="+mn-lt"/>
                          <a:ea typeface="+mn-ea"/>
                          <a:cs typeface="+mn-cs"/>
                        </a:rPr>
                        <a:t>  </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2645010873"/>
                  </a:ext>
                </a:extLst>
              </a:tr>
              <a:tr h="445756">
                <a:tc>
                  <a:txBody>
                    <a:bodyPr/>
                    <a:lstStyle/>
                    <a:p>
                      <a:pPr algn="l" fontAlgn="ctr"/>
                      <a:r>
                        <a:rPr lang="en-GB" sz="1050" kern="1200" dirty="0">
                          <a:solidFill>
                            <a:schemeClr val="tx1"/>
                          </a:solidFill>
                          <a:effectLst/>
                          <a:latin typeface="+mn-lt"/>
                          <a:ea typeface="+mn-ea"/>
                          <a:cs typeface="+mn-cs"/>
                        </a:rPr>
                        <a:t>Recent GLA publication is a well-presented pack of current trends in health and health inequalities affecting Londoners across a range of areas</a:t>
                      </a: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kern="1200" dirty="0">
                          <a:solidFill>
                            <a:schemeClr val="tx1"/>
                          </a:solidFill>
                          <a:effectLst/>
                          <a:latin typeface="+mn-lt"/>
                          <a:ea typeface="+mn-ea"/>
                          <a:cs typeface="+mn-cs"/>
                          <a:hlinkClick r:id="rId4"/>
                        </a:rPr>
                        <a:t>Snapshot of Health Inequalities in London - London Datastore</a:t>
                      </a:r>
                      <a:r>
                        <a:rPr lang="en-GB" sz="1050" kern="1200" dirty="0">
                          <a:solidFill>
                            <a:schemeClr val="tx1"/>
                          </a:solidFill>
                          <a:effectLst/>
                          <a:latin typeface="+mn-lt"/>
                          <a:ea typeface="+mn-ea"/>
                          <a:cs typeface="+mn-cs"/>
                        </a:rPr>
                        <a:t> </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1580383570"/>
                  </a:ext>
                </a:extLst>
              </a:tr>
              <a:tr h="445756">
                <a:tc>
                  <a:txBody>
                    <a:bodyPr/>
                    <a:lstStyle/>
                    <a:p>
                      <a:pPr lvl="0"/>
                      <a:r>
                        <a:rPr lang="en-GB" sz="1050" kern="1200" dirty="0" err="1">
                          <a:solidFill>
                            <a:schemeClr val="tx1"/>
                          </a:solidFill>
                          <a:effectLst/>
                          <a:latin typeface="+mj-lt"/>
                          <a:ea typeface="+mn-ea"/>
                          <a:cs typeface="+mn-cs"/>
                        </a:rPr>
                        <a:t>HealtheIntent</a:t>
                      </a:r>
                      <a:r>
                        <a:rPr lang="en-GB" sz="1050" kern="1200" dirty="0">
                          <a:solidFill>
                            <a:schemeClr val="tx1"/>
                          </a:solidFill>
                          <a:effectLst/>
                          <a:latin typeface="+mj-lt"/>
                          <a:ea typeface="+mn-ea"/>
                          <a:cs typeface="+mn-cs"/>
                        </a:rPr>
                        <a:t> include a range of population health and inequalities data across its dashboards:</a:t>
                      </a:r>
                    </a:p>
                    <a:p>
                      <a:pPr lvl="0"/>
                      <a:endParaRPr lang="en-GB" sz="1050" kern="1200" dirty="0">
                        <a:solidFill>
                          <a:schemeClr val="tx1"/>
                        </a:solidFill>
                        <a:effectLst/>
                        <a:latin typeface="+mj-lt"/>
                        <a:ea typeface="+mn-ea"/>
                        <a:cs typeface="+mn-cs"/>
                      </a:endParaRPr>
                    </a:p>
                    <a:p>
                      <a:pPr marL="628650" lvl="1" indent="-171450">
                        <a:buFont typeface="Arial" panose="020B0604020202020204" pitchFamily="34" charset="0"/>
                        <a:buChar char="•"/>
                      </a:pPr>
                      <a:r>
                        <a:rPr lang="en-GB" sz="1050" kern="1200" dirty="0">
                          <a:solidFill>
                            <a:schemeClr val="tx1"/>
                          </a:solidFill>
                          <a:effectLst/>
                          <a:latin typeface="+mj-lt"/>
                          <a:ea typeface="+mn-ea"/>
                          <a:cs typeface="+mn-cs"/>
                        </a:rPr>
                        <a:t>The Population Health Needs dashboard includes an overview of population demographics for the registered population, as well prevalence of various long-term conditions which can be broken down by different demographics, and by borough/PCN level</a:t>
                      </a:r>
                    </a:p>
                    <a:p>
                      <a:pPr marL="628650" lvl="1" indent="-171450">
                        <a:buFont typeface="Arial" panose="020B0604020202020204" pitchFamily="34" charset="0"/>
                        <a:buChar char="•"/>
                      </a:pPr>
                      <a:r>
                        <a:rPr lang="en-GB" sz="1050" kern="1200" dirty="0">
                          <a:solidFill>
                            <a:schemeClr val="tx1"/>
                          </a:solidFill>
                          <a:effectLst/>
                          <a:latin typeface="+mj-lt"/>
                          <a:ea typeface="+mn-ea"/>
                          <a:cs typeface="+mn-cs"/>
                        </a:rPr>
                        <a:t>The LTC LCS case finding dashboard includes data regarding patients eligible for a case finding intervention for a range of long-term conditions, including breakdowns by range of demographic/inequalities data (e.g. deprivation, ethnic group) and by borough/PCN</a:t>
                      </a:r>
                    </a:p>
                    <a:p>
                      <a:pPr algn="l" fontAlgn="ctr"/>
                      <a:endParaRPr lang="en-GB" sz="1050" b="0" i="0" u="none" strike="noStrike" dirty="0">
                        <a:solidFill>
                          <a:srgbClr val="0F6FC6"/>
                        </a:solidFill>
                        <a:effectLst/>
                        <a:latin typeface="Arial Nova" panose="020B0504020202020204" pitchFamily="34" charset="0"/>
                      </a:endParaRPr>
                    </a:p>
                  </a:txBody>
                  <a:tcPr marL="4484" marR="4484" marT="4484" marB="0" anchor="ctr"/>
                </a:tc>
                <a:tc>
                  <a:txBody>
                    <a:bodyPr/>
                    <a:lstStyle/>
                    <a:p>
                      <a:pPr algn="l" fontAlgn="ctr"/>
                      <a:r>
                        <a:rPr lang="en-GB" sz="1050" u="sng" kern="1200" dirty="0" err="1">
                          <a:solidFill>
                            <a:schemeClr val="tx1"/>
                          </a:solidFill>
                          <a:effectLst/>
                          <a:latin typeface="+mn-lt"/>
                          <a:ea typeface="+mn-ea"/>
                          <a:cs typeface="+mn-cs"/>
                          <a:hlinkClick r:id="rId5"/>
                        </a:rPr>
                        <a:t>HealtheIntent</a:t>
                      </a:r>
                      <a:r>
                        <a:rPr lang="en-GB" sz="1050" kern="1200" dirty="0">
                          <a:solidFill>
                            <a:schemeClr val="tx1"/>
                          </a:solidFill>
                          <a:effectLst/>
                          <a:latin typeface="+mn-lt"/>
                          <a:ea typeface="+mn-ea"/>
                          <a:cs typeface="+mn-cs"/>
                        </a:rPr>
                        <a:t> </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2790155796"/>
                  </a:ext>
                </a:extLst>
              </a:tr>
              <a:tr h="445756">
                <a:tc>
                  <a:txBody>
                    <a:bodyPr/>
                    <a:lstStyle/>
                    <a:p>
                      <a:pPr algn="l" fontAlgn="ctr"/>
                      <a:r>
                        <a:rPr lang="en-GB" sz="1000" b="0" i="0" u="none" strike="noStrike" dirty="0">
                          <a:solidFill>
                            <a:schemeClr val="tx1"/>
                          </a:solidFill>
                          <a:effectLst/>
                          <a:latin typeface="+mn-lt"/>
                        </a:rPr>
                        <a:t>Population Health Strategy </a:t>
                      </a:r>
                      <a:r>
                        <a:rPr lang="en-GB" sz="1000" b="0" i="0" kern="1200" dirty="0">
                          <a:solidFill>
                            <a:schemeClr val="tx1"/>
                          </a:solidFill>
                          <a:effectLst/>
                          <a:latin typeface="+mn-lt"/>
                          <a:ea typeface="+mn-ea"/>
                          <a:cs typeface="+mn-cs"/>
                        </a:rPr>
                        <a:t>Working with our residents, patients, and partners, we have developed an ambitious Population Health and Integrated Care Strategy which reflects a significant change in our approach to the health and care system.</a:t>
                      </a:r>
                      <a:endParaRPr lang="en-GB" sz="1000" b="0" i="0" u="none" strike="noStrike" dirty="0">
                        <a:solidFill>
                          <a:schemeClr val="tx1"/>
                        </a:solidFill>
                        <a:effectLst/>
                        <a:latin typeface="+mn-lt"/>
                      </a:endParaRPr>
                    </a:p>
                  </a:txBody>
                  <a:tcPr marL="4484" marR="4484" marT="4484" marB="0" anchor="ctr"/>
                </a:tc>
                <a:tc>
                  <a:txBody>
                    <a:bodyPr/>
                    <a:lstStyle/>
                    <a:p>
                      <a:pPr algn="l" fontAlgn="ctr"/>
                      <a:r>
                        <a:rPr lang="en-GB" sz="1050" dirty="0">
                          <a:hlinkClick r:id="rId6"/>
                        </a:rPr>
                        <a:t>Improving Population Health in North Central London - North Central London Integrated Care System</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4290367103"/>
                  </a:ext>
                </a:extLst>
              </a:tr>
              <a:tr h="445756">
                <a:tc>
                  <a:txBody>
                    <a:bodyPr/>
                    <a:lstStyle/>
                    <a:p>
                      <a:pPr algn="l" fontAlgn="ctr"/>
                      <a:r>
                        <a:rPr lang="en-GB" sz="1000" b="0" i="0" kern="1200" dirty="0">
                          <a:solidFill>
                            <a:schemeClr val="tx1"/>
                          </a:solidFill>
                          <a:effectLst/>
                          <a:latin typeface="+mn-lt"/>
                          <a:ea typeface="+mn-ea"/>
                          <a:cs typeface="+mn-cs"/>
                        </a:rPr>
                        <a:t>Delivery of our Strategy is supported by an NCL Outcomes Framework, which outlines an agreed set of outcomes that we as an integrated care system want to achieve for our population and a set of indicators to monitor how we are doing..</a:t>
                      </a:r>
                      <a:endParaRPr lang="en-GB" sz="1000" b="0" i="0" u="none" strike="noStrike" dirty="0">
                        <a:solidFill>
                          <a:schemeClr val="tx1"/>
                        </a:solidFill>
                        <a:effectLst/>
                        <a:latin typeface="+mn-lt"/>
                      </a:endParaRPr>
                    </a:p>
                  </a:txBody>
                  <a:tcPr marL="4484" marR="4484" marT="4484" marB="0" anchor="ctr"/>
                </a:tc>
                <a:tc>
                  <a:txBody>
                    <a:bodyPr/>
                    <a:lstStyle/>
                    <a:p>
                      <a:pPr algn="l" fontAlgn="ctr"/>
                      <a:r>
                        <a:rPr lang="en-GB" sz="1050" dirty="0">
                          <a:hlinkClick r:id="rId7"/>
                        </a:rPr>
                        <a:t>NCL Outcomes Framework - North Central London Integrated Care System</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300946107"/>
                  </a:ext>
                </a:extLst>
              </a:tr>
              <a:tr h="445756">
                <a:tc>
                  <a:txBody>
                    <a:bodyPr/>
                    <a:lstStyle/>
                    <a:p>
                      <a:pPr algn="l" fontAlgn="ctr"/>
                      <a:r>
                        <a:rPr lang="en-GB" sz="1000" b="0" i="0" kern="1200" dirty="0">
                          <a:solidFill>
                            <a:schemeClr val="tx1"/>
                          </a:solidFill>
                          <a:effectLst/>
                          <a:latin typeface="+mn-lt"/>
                          <a:ea typeface="+mn-ea"/>
                          <a:cs typeface="+mn-cs"/>
                        </a:rPr>
                        <a:t>To achieve the objectives set out in our Population Health and Integrated Care Strategy, we must have a clear plan that brings together the health, care, and voluntary sector in North Central London.</a:t>
                      </a:r>
                      <a:endParaRPr lang="en-GB" sz="1000" b="0" i="0" u="none" strike="noStrike" dirty="0">
                        <a:solidFill>
                          <a:schemeClr val="tx1"/>
                        </a:solidFill>
                        <a:effectLst/>
                        <a:latin typeface="+mn-lt"/>
                      </a:endParaRPr>
                    </a:p>
                  </a:txBody>
                  <a:tcPr marL="4484" marR="4484" marT="4484" marB="0" anchor="ctr"/>
                </a:tc>
                <a:tc>
                  <a:txBody>
                    <a:bodyPr/>
                    <a:lstStyle/>
                    <a:p>
                      <a:pPr algn="l" fontAlgn="ctr"/>
                      <a:r>
                        <a:rPr lang="en-GB" sz="1050" dirty="0">
                          <a:hlinkClick r:id="rId8"/>
                        </a:rPr>
                        <a:t>AB - FINAL NCL Delivery plan</a:t>
                      </a:r>
                      <a:endParaRPr lang="en-GB" sz="1050" b="0" i="0" u="sng" strike="noStrike" dirty="0">
                        <a:solidFill>
                          <a:srgbClr val="F49100"/>
                        </a:solidFill>
                        <a:effectLst/>
                        <a:latin typeface="Arial Nova" panose="020B0504020202020204" pitchFamily="34" charset="0"/>
                      </a:endParaRPr>
                    </a:p>
                  </a:txBody>
                  <a:tcPr marL="4484" marR="4484" marT="4484" marB="0" anchor="ctr"/>
                </a:tc>
                <a:extLst>
                  <a:ext uri="{0D108BD9-81ED-4DB2-BD59-A6C34878D82A}">
                    <a16:rowId xmlns:a16="http://schemas.microsoft.com/office/drawing/2014/main" val="1609514830"/>
                  </a:ext>
                </a:extLst>
              </a:tr>
            </a:tbl>
          </a:graphicData>
        </a:graphic>
      </p:graphicFrame>
    </p:spTree>
    <p:extLst>
      <p:ext uri="{BB962C8B-B14F-4D97-AF65-F5344CB8AC3E}">
        <p14:creationId xmlns:p14="http://schemas.microsoft.com/office/powerpoint/2010/main" val="293448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CVD Prevention &amp; Diagnosis Support &amp; Resources </a:t>
            </a:r>
            <a:endParaRPr lang="en-US" dirty="0"/>
          </a:p>
        </p:txBody>
      </p:sp>
      <p:graphicFrame>
        <p:nvGraphicFramePr>
          <p:cNvPr id="3" name="Table 2">
            <a:extLst>
              <a:ext uri="{FF2B5EF4-FFF2-40B4-BE49-F238E27FC236}">
                <a16:creationId xmlns:a16="http://schemas.microsoft.com/office/drawing/2014/main" id="{E9EBA550-15D2-5BFB-BEF9-72B9E2FAF628}"/>
              </a:ext>
            </a:extLst>
          </p:cNvPr>
          <p:cNvGraphicFramePr>
            <a:graphicFrameLocks noGrp="1"/>
          </p:cNvGraphicFramePr>
          <p:nvPr>
            <p:extLst>
              <p:ext uri="{D42A27DB-BD31-4B8C-83A1-F6EECF244321}">
                <p14:modId xmlns:p14="http://schemas.microsoft.com/office/powerpoint/2010/main" val="3270285138"/>
              </p:ext>
            </p:extLst>
          </p:nvPr>
        </p:nvGraphicFramePr>
        <p:xfrm>
          <a:off x="188719" y="1626021"/>
          <a:ext cx="11835214" cy="4329420"/>
        </p:xfrm>
        <a:graphic>
          <a:graphicData uri="http://schemas.openxmlformats.org/drawingml/2006/table">
            <a:tbl>
              <a:tblPr>
                <a:tableStyleId>{BDBED569-4797-4DF1-A0F4-6AAB3CD982D8}</a:tableStyleId>
              </a:tblPr>
              <a:tblGrid>
                <a:gridCol w="6639371">
                  <a:extLst>
                    <a:ext uri="{9D8B030D-6E8A-4147-A177-3AD203B41FA5}">
                      <a16:colId xmlns:a16="http://schemas.microsoft.com/office/drawing/2014/main" val="2417557259"/>
                    </a:ext>
                  </a:extLst>
                </a:gridCol>
                <a:gridCol w="5195843">
                  <a:extLst>
                    <a:ext uri="{9D8B030D-6E8A-4147-A177-3AD203B41FA5}">
                      <a16:colId xmlns:a16="http://schemas.microsoft.com/office/drawing/2014/main" val="1892989794"/>
                    </a:ext>
                  </a:extLst>
                </a:gridCol>
              </a:tblGrid>
              <a:tr h="328087">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5300" marR="5300" marT="5300"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5300" marR="5300" marT="5300" marB="0" anchor="ctr">
                    <a:solidFill>
                      <a:schemeClr val="accent5">
                        <a:lumMod val="40000"/>
                        <a:lumOff val="60000"/>
                      </a:schemeClr>
                    </a:solidFill>
                  </a:tcPr>
                </a:tc>
                <a:extLst>
                  <a:ext uri="{0D108BD9-81ED-4DB2-BD59-A6C34878D82A}">
                    <a16:rowId xmlns:a16="http://schemas.microsoft.com/office/drawing/2014/main" val="3563429630"/>
                  </a:ext>
                </a:extLst>
              </a:tr>
              <a:tr h="330842">
                <a:tc>
                  <a:txBody>
                    <a:bodyPr/>
                    <a:lstStyle/>
                    <a:p>
                      <a:pPr algn="l" fontAlgn="ctr"/>
                      <a:r>
                        <a:rPr lang="en-GB" sz="1050" u="none" strike="noStrike" dirty="0">
                          <a:effectLst/>
                        </a:rPr>
                        <a:t> OHID fingertips tool</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hlinkClick r:id="rId2"/>
                        </a:rPr>
                        <a:t>https://fingertips.phe.org.uk/</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1923274582"/>
                  </a:ext>
                </a:extLst>
              </a:tr>
              <a:tr h="410198">
                <a:tc>
                  <a:txBody>
                    <a:bodyPr/>
                    <a:lstStyle/>
                    <a:p>
                      <a:pPr algn="l" fontAlgn="ctr"/>
                      <a:r>
                        <a:rPr lang="en-GB" sz="1050" u="none" strike="noStrike" dirty="0">
                          <a:effectLst/>
                        </a:rPr>
                        <a:t>PCN dashboard (key metrics for monitoring PCN-level progress against the Network Contract DES and the Impact &amp; Investment Fund (IIF))</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hlinkClick r:id="rId3"/>
                        </a:rPr>
                        <a:t>PCN Dashboard</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1510699952"/>
                  </a:ext>
                </a:extLst>
              </a:tr>
              <a:tr h="341831">
                <a:tc>
                  <a:txBody>
                    <a:bodyPr/>
                    <a:lstStyle/>
                    <a:p>
                      <a:pPr algn="l" fontAlgn="ctr"/>
                      <a:r>
                        <a:rPr lang="en-GB" sz="1050" u="none" strike="noStrike" dirty="0">
                          <a:effectLst/>
                        </a:rPr>
                        <a:t>CVD prevent tool</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hlinkClick r:id="rId4"/>
                        </a:rPr>
                        <a:t>https://www.cvdprevent.nhs.uk/home</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2773125119"/>
                  </a:ext>
                </a:extLst>
              </a:tr>
              <a:tr h="316195">
                <a:tc>
                  <a:txBody>
                    <a:bodyPr/>
                    <a:lstStyle/>
                    <a:p>
                      <a:pPr algn="l" fontAlgn="ctr"/>
                      <a:r>
                        <a:rPr lang="en-GB" sz="1050" u="none" strike="noStrike" dirty="0">
                          <a:effectLst/>
                        </a:rPr>
                        <a:t>UCL Partners Proactive Care Frameworks</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rPr>
                        <a:t>UCLPartners proactive care programme</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2267026828"/>
                  </a:ext>
                </a:extLst>
              </a:tr>
              <a:tr h="465015">
                <a:tc>
                  <a:txBody>
                    <a:bodyPr/>
                    <a:lstStyle/>
                    <a:p>
                      <a:pPr algn="l" fontAlgn="ctr"/>
                      <a:r>
                        <a:rPr lang="en-GB" sz="1050" u="none" strike="noStrike" dirty="0">
                          <a:effectLst/>
                        </a:rPr>
                        <a:t>National Cardiac Pathways Improvement Programme </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hlinkClick r:id="rId5"/>
                        </a:rPr>
                        <a:t>NHS RightCare » Cardiovascular disease prevention pathway (england.nhs.uk)</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2973339412"/>
                  </a:ext>
                </a:extLst>
              </a:tr>
              <a:tr h="791217">
                <a:tc>
                  <a:txBody>
                    <a:bodyPr/>
                    <a:lstStyle/>
                    <a:p>
                      <a:pPr algn="l" fontAlgn="ctr"/>
                      <a:r>
                        <a:rPr lang="en-GB" sz="1050" u="none" strike="noStrike" dirty="0">
                          <a:effectLst/>
                        </a:rPr>
                        <a:t>NICE Guidelines</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rPr>
                        <a:t>https://www.nice.org.uk/guidance/ng196</a:t>
                      </a:r>
                      <a:br>
                        <a:rPr lang="en-GB" sz="1050" u="sng" strike="noStrike" dirty="0">
                          <a:effectLst/>
                        </a:rPr>
                      </a:br>
                      <a:r>
                        <a:rPr lang="en-GB" sz="1050" u="sng" strike="noStrike" dirty="0">
                          <a:effectLst/>
                        </a:rPr>
                        <a:t>https://www.nice.org.uk/guidance/ng136</a:t>
                      </a:r>
                      <a:br>
                        <a:rPr lang="en-GB" sz="1050" u="sng" strike="noStrike" dirty="0">
                          <a:effectLst/>
                        </a:rPr>
                      </a:br>
                      <a:r>
                        <a:rPr lang="en-GB" sz="1050" u="sng" strike="noStrike" dirty="0">
                          <a:effectLst/>
                        </a:rPr>
                        <a:t>https://www.nice.org.uk/guidance/cg71</a:t>
                      </a:r>
                      <a:br>
                        <a:rPr lang="en-GB" sz="1050" u="sng" strike="noStrike" dirty="0">
                          <a:effectLst/>
                        </a:rPr>
                      </a:br>
                      <a:r>
                        <a:rPr lang="en-GB" sz="1050" u="sng" strike="noStrike" dirty="0">
                          <a:effectLst/>
                        </a:rPr>
                        <a:t>https://www.nice.org.uk/guidance/cg181</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911810648"/>
                  </a:ext>
                </a:extLst>
              </a:tr>
              <a:tr h="540635">
                <a:tc>
                  <a:txBody>
                    <a:bodyPr/>
                    <a:lstStyle/>
                    <a:p>
                      <a:pPr algn="l" fontAlgn="ctr"/>
                      <a:r>
                        <a:rPr lang="en-GB" sz="1050" u="none" strike="noStrike" dirty="0">
                          <a:effectLst/>
                        </a:rPr>
                        <a:t>DES Assurance Support Resources - London Primary Care Transformation - FutureNHS Collaboration Platform</a:t>
                      </a: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algn="l" fontAlgn="ctr"/>
                      <a:r>
                        <a:rPr lang="en-GB" sz="1050" u="sng" strike="noStrike" dirty="0">
                          <a:effectLst/>
                        </a:rPr>
                        <a:t>DES Assurance Support Resources - London Primary Care Transformation - FutureNHS Collaboration Platform</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644612237"/>
                  </a:ext>
                </a:extLst>
              </a:tr>
              <a:tr h="6494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Borough local Public Health and Intelligence teams develop and publish a range of resources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050" b="0" i="0" u="none" strike="noStrike" dirty="0">
                        <a:solidFill>
                          <a:srgbClr val="0F6FC6"/>
                        </a:solidFill>
                        <a:effectLst/>
                        <a:latin typeface="Arial Nova" panose="020B0504020202020204" pitchFamily="34" charset="0"/>
                      </a:endParaRPr>
                    </a:p>
                  </a:txBody>
                  <a:tcPr marL="5300" marR="5300" marT="5300" marB="0" anchor="ctr"/>
                </a:tc>
                <a:tc>
                  <a:txBody>
                    <a:bodyPr/>
                    <a:lstStyle/>
                    <a:p>
                      <a:pPr lvl="0"/>
                      <a:r>
                        <a:rPr lang="en-GB" sz="1050" kern="1200" dirty="0">
                          <a:solidFill>
                            <a:schemeClr val="tx1"/>
                          </a:solidFill>
                          <a:effectLst/>
                          <a:latin typeface="+mn-lt"/>
                          <a:ea typeface="+mn-ea"/>
                          <a:cs typeface="+mn-cs"/>
                        </a:rPr>
                        <a:t>Barnet - </a:t>
                      </a:r>
                      <a:r>
                        <a:rPr lang="en-GB" sz="1050" u="sng" kern="1200" dirty="0">
                          <a:solidFill>
                            <a:schemeClr val="tx1"/>
                          </a:solidFill>
                          <a:effectLst/>
                          <a:latin typeface="+mn-lt"/>
                          <a:ea typeface="+mn-ea"/>
                          <a:cs typeface="+mn-cs"/>
                          <a:hlinkClick r:id="rId6"/>
                        </a:rPr>
                        <a:t>Joint Strategic Needs Assessment</a:t>
                      </a:r>
                      <a:r>
                        <a:rPr lang="en-GB" sz="1050" kern="1200" dirty="0">
                          <a:solidFill>
                            <a:schemeClr val="tx1"/>
                          </a:solidFill>
                          <a:effectLst/>
                          <a:latin typeface="+mn-lt"/>
                          <a:ea typeface="+mn-ea"/>
                          <a:cs typeface="+mn-cs"/>
                        </a:rPr>
                        <a:t>; </a:t>
                      </a:r>
                      <a:r>
                        <a:rPr lang="en-GB" sz="1050" u="sng" kern="1200" dirty="0">
                          <a:solidFill>
                            <a:schemeClr val="tx1"/>
                          </a:solidFill>
                          <a:effectLst/>
                          <a:latin typeface="+mn-lt"/>
                          <a:ea typeface="+mn-ea"/>
                          <a:cs typeface="+mn-cs"/>
                          <a:hlinkClick r:id="rId7"/>
                        </a:rPr>
                        <a:t>Ward profiles</a:t>
                      </a:r>
                      <a:endParaRPr lang="en-GB" sz="1050" kern="1200" dirty="0">
                        <a:solidFill>
                          <a:schemeClr val="tx1"/>
                        </a:solidFill>
                        <a:effectLst/>
                        <a:latin typeface="+mn-lt"/>
                        <a:ea typeface="+mn-ea"/>
                        <a:cs typeface="+mn-cs"/>
                      </a:endParaRPr>
                    </a:p>
                    <a:p>
                      <a:pPr lvl="0"/>
                      <a:r>
                        <a:rPr lang="en-GB" sz="1050" kern="1200" dirty="0">
                          <a:solidFill>
                            <a:schemeClr val="tx1"/>
                          </a:solidFill>
                          <a:effectLst/>
                          <a:latin typeface="+mn-lt"/>
                          <a:ea typeface="+mn-ea"/>
                          <a:cs typeface="+mn-cs"/>
                        </a:rPr>
                        <a:t>Camden - </a:t>
                      </a:r>
                      <a:r>
                        <a:rPr lang="en-GB" sz="1050" u="sng" kern="1200" dirty="0">
                          <a:solidFill>
                            <a:schemeClr val="tx1"/>
                          </a:solidFill>
                          <a:effectLst/>
                          <a:latin typeface="+mn-lt"/>
                          <a:ea typeface="+mn-ea"/>
                          <a:cs typeface="+mn-cs"/>
                        </a:rPr>
                        <a:t>Joint Strategic Needs Assessment</a:t>
                      </a:r>
                      <a:r>
                        <a:rPr lang="en-GB" sz="1050" kern="1200" dirty="0">
                          <a:solidFill>
                            <a:schemeClr val="tx1"/>
                          </a:solidFill>
                          <a:effectLst/>
                          <a:latin typeface="+mn-lt"/>
                          <a:ea typeface="+mn-ea"/>
                          <a:cs typeface="+mn-cs"/>
                        </a:rPr>
                        <a:t>; </a:t>
                      </a:r>
                      <a:r>
                        <a:rPr lang="en-GB" sz="1050" u="sng" kern="1200" dirty="0">
                          <a:solidFill>
                            <a:schemeClr val="tx1"/>
                          </a:solidFill>
                          <a:effectLst/>
                          <a:latin typeface="+mn-lt"/>
                          <a:ea typeface="+mn-ea"/>
                          <a:cs typeface="+mn-cs"/>
                          <a:hlinkClick r:id="rId8"/>
                        </a:rPr>
                        <a:t>State of the Borough</a:t>
                      </a:r>
                      <a:endParaRPr lang="en-GB" sz="1050" kern="1200" dirty="0">
                        <a:solidFill>
                          <a:schemeClr val="tx1"/>
                        </a:solidFill>
                        <a:effectLst/>
                        <a:latin typeface="+mn-lt"/>
                        <a:ea typeface="+mn-ea"/>
                        <a:cs typeface="+mn-cs"/>
                      </a:endParaRPr>
                    </a:p>
                    <a:p>
                      <a:pPr lvl="0"/>
                      <a:r>
                        <a:rPr lang="en-GB" sz="1050" kern="1200" dirty="0">
                          <a:solidFill>
                            <a:schemeClr val="tx1"/>
                          </a:solidFill>
                          <a:effectLst/>
                          <a:latin typeface="+mn-lt"/>
                          <a:ea typeface="+mn-ea"/>
                          <a:cs typeface="+mn-cs"/>
                        </a:rPr>
                        <a:t>Enfield - </a:t>
                      </a:r>
                      <a:r>
                        <a:rPr lang="en-GB" sz="1050" u="sng" kern="1200" dirty="0">
                          <a:solidFill>
                            <a:schemeClr val="tx1"/>
                          </a:solidFill>
                          <a:effectLst/>
                          <a:latin typeface="+mn-lt"/>
                          <a:ea typeface="+mn-ea"/>
                          <a:cs typeface="+mn-cs"/>
                          <a:hlinkClick r:id="rId9"/>
                        </a:rPr>
                        <a:t>Joint Strategic Needs Assessment</a:t>
                      </a:r>
                      <a:r>
                        <a:rPr lang="en-GB" sz="1050" kern="1200" dirty="0">
                          <a:solidFill>
                            <a:schemeClr val="tx1"/>
                          </a:solidFill>
                          <a:effectLst/>
                          <a:latin typeface="+mn-lt"/>
                          <a:ea typeface="+mn-ea"/>
                          <a:cs typeface="+mn-cs"/>
                        </a:rPr>
                        <a:t>; </a:t>
                      </a:r>
                      <a:r>
                        <a:rPr lang="en-GB" sz="1050" u="sng" kern="1200" dirty="0">
                          <a:solidFill>
                            <a:schemeClr val="tx1"/>
                          </a:solidFill>
                          <a:effectLst/>
                          <a:latin typeface="+mn-lt"/>
                          <a:ea typeface="+mn-ea"/>
                          <a:cs typeface="+mn-cs"/>
                          <a:hlinkClick r:id="rId10"/>
                        </a:rPr>
                        <a:t>Borough Profile</a:t>
                      </a:r>
                      <a:endParaRPr lang="en-GB" sz="1050" kern="1200" dirty="0">
                        <a:solidFill>
                          <a:schemeClr val="tx1"/>
                        </a:solidFill>
                        <a:effectLst/>
                        <a:latin typeface="+mn-lt"/>
                        <a:ea typeface="+mn-ea"/>
                        <a:cs typeface="+mn-cs"/>
                      </a:endParaRPr>
                    </a:p>
                    <a:p>
                      <a:pPr lvl="0"/>
                      <a:r>
                        <a:rPr lang="en-GB" sz="1050" kern="1200" dirty="0">
                          <a:solidFill>
                            <a:schemeClr val="tx1"/>
                          </a:solidFill>
                          <a:effectLst/>
                          <a:latin typeface="+mn-lt"/>
                          <a:ea typeface="+mn-ea"/>
                          <a:cs typeface="+mn-cs"/>
                        </a:rPr>
                        <a:t>Haringey - </a:t>
                      </a:r>
                      <a:r>
                        <a:rPr lang="en-GB" sz="1050" u="sng" kern="1200" dirty="0">
                          <a:solidFill>
                            <a:schemeClr val="tx1"/>
                          </a:solidFill>
                          <a:effectLst/>
                          <a:latin typeface="+mn-lt"/>
                          <a:ea typeface="+mn-ea"/>
                          <a:cs typeface="+mn-cs"/>
                          <a:hlinkClick r:id="rId11"/>
                        </a:rPr>
                        <a:t>Joint Strategic Needs Assessment</a:t>
                      </a:r>
                      <a:r>
                        <a:rPr lang="en-GB" sz="1050" kern="1200" dirty="0">
                          <a:solidFill>
                            <a:schemeClr val="tx1"/>
                          </a:solidFill>
                          <a:effectLst/>
                          <a:latin typeface="+mn-lt"/>
                          <a:ea typeface="+mn-ea"/>
                          <a:cs typeface="+mn-cs"/>
                        </a:rPr>
                        <a:t>; </a:t>
                      </a:r>
                      <a:r>
                        <a:rPr lang="en-GB" sz="1050" u="sng" kern="1200" dirty="0">
                          <a:solidFill>
                            <a:schemeClr val="tx1"/>
                          </a:solidFill>
                          <a:effectLst/>
                          <a:latin typeface="+mn-lt"/>
                          <a:ea typeface="+mn-ea"/>
                          <a:cs typeface="+mn-cs"/>
                          <a:hlinkClick r:id="rId12"/>
                        </a:rPr>
                        <a:t>Population profiles</a:t>
                      </a:r>
                      <a:endParaRPr lang="en-GB" sz="1050" kern="1200" dirty="0">
                        <a:solidFill>
                          <a:schemeClr val="tx1"/>
                        </a:solidFill>
                        <a:effectLst/>
                        <a:latin typeface="+mn-lt"/>
                        <a:ea typeface="+mn-ea"/>
                        <a:cs typeface="+mn-cs"/>
                      </a:endParaRPr>
                    </a:p>
                    <a:p>
                      <a:pPr lvl="0"/>
                      <a:r>
                        <a:rPr lang="en-GB" sz="1050" kern="1200" dirty="0">
                          <a:solidFill>
                            <a:schemeClr val="tx1"/>
                          </a:solidFill>
                          <a:effectLst/>
                          <a:latin typeface="+mn-lt"/>
                          <a:ea typeface="+mn-ea"/>
                          <a:cs typeface="+mn-cs"/>
                        </a:rPr>
                        <a:t>Islington - </a:t>
                      </a:r>
                      <a:r>
                        <a:rPr lang="en-GB" sz="1050" u="sng" kern="1200" dirty="0">
                          <a:solidFill>
                            <a:schemeClr val="tx1"/>
                          </a:solidFill>
                          <a:effectLst/>
                          <a:latin typeface="+mn-lt"/>
                          <a:ea typeface="+mn-ea"/>
                          <a:cs typeface="+mn-cs"/>
                          <a:hlinkClick r:id="rId13"/>
                        </a:rPr>
                        <a:t>Joint Strategic Needs Assessment</a:t>
                      </a:r>
                      <a:r>
                        <a:rPr lang="en-GB" sz="1050" u="sng" kern="1200" dirty="0">
                          <a:solidFill>
                            <a:schemeClr val="tx1"/>
                          </a:solidFill>
                          <a:effectLst/>
                          <a:latin typeface="+mn-lt"/>
                          <a:ea typeface="+mn-ea"/>
                          <a:cs typeface="+mn-cs"/>
                        </a:rPr>
                        <a:t>;</a:t>
                      </a:r>
                      <a:r>
                        <a:rPr lang="en-GB" sz="1050" kern="1200" dirty="0">
                          <a:solidFill>
                            <a:schemeClr val="tx1"/>
                          </a:solidFill>
                          <a:effectLst/>
                          <a:latin typeface="+mn-lt"/>
                          <a:ea typeface="+mn-ea"/>
                          <a:cs typeface="+mn-cs"/>
                        </a:rPr>
                        <a:t> </a:t>
                      </a:r>
                      <a:r>
                        <a:rPr lang="en-GB" sz="1050" u="sng" kern="1200" dirty="0">
                          <a:solidFill>
                            <a:schemeClr val="tx1"/>
                          </a:solidFill>
                          <a:effectLst/>
                          <a:latin typeface="+mn-lt"/>
                          <a:ea typeface="+mn-ea"/>
                          <a:cs typeface="+mn-cs"/>
                          <a:hlinkClick r:id="rId14"/>
                        </a:rPr>
                        <a:t>evidence and statistics pack </a:t>
                      </a:r>
                      <a:endParaRPr lang="en-GB" sz="1050" b="0" i="0" u="sng" strike="noStrike" dirty="0">
                        <a:solidFill>
                          <a:srgbClr val="F49100"/>
                        </a:solidFill>
                        <a:effectLst/>
                        <a:latin typeface="Arial Nova" panose="020B0504020202020204" pitchFamily="34" charset="0"/>
                      </a:endParaRPr>
                    </a:p>
                  </a:txBody>
                  <a:tcPr marL="5300" marR="5300" marT="5300" marB="0" anchor="ctr"/>
                </a:tc>
                <a:extLst>
                  <a:ext uri="{0D108BD9-81ED-4DB2-BD59-A6C34878D82A}">
                    <a16:rowId xmlns:a16="http://schemas.microsoft.com/office/drawing/2014/main" val="2193003087"/>
                  </a:ext>
                </a:extLst>
              </a:tr>
            </a:tbl>
          </a:graphicData>
        </a:graphic>
      </p:graphicFrame>
    </p:spTree>
    <p:extLst>
      <p:ext uri="{BB962C8B-B14F-4D97-AF65-F5344CB8AC3E}">
        <p14:creationId xmlns:p14="http://schemas.microsoft.com/office/powerpoint/2010/main" val="50703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Proactive and Personalised Care Support &amp; Resources (1/2)</a:t>
            </a:r>
            <a:endParaRPr lang="en-US" dirty="0"/>
          </a:p>
        </p:txBody>
      </p:sp>
      <p:graphicFrame>
        <p:nvGraphicFramePr>
          <p:cNvPr id="4" name="Table 3">
            <a:extLst>
              <a:ext uri="{FF2B5EF4-FFF2-40B4-BE49-F238E27FC236}">
                <a16:creationId xmlns:a16="http://schemas.microsoft.com/office/drawing/2014/main" id="{24D90043-C22D-30D5-FD34-F3FAA513D56C}"/>
              </a:ext>
            </a:extLst>
          </p:cNvPr>
          <p:cNvGraphicFramePr>
            <a:graphicFrameLocks noGrp="1"/>
          </p:cNvGraphicFramePr>
          <p:nvPr>
            <p:extLst>
              <p:ext uri="{D42A27DB-BD31-4B8C-83A1-F6EECF244321}">
                <p14:modId xmlns:p14="http://schemas.microsoft.com/office/powerpoint/2010/main" val="2928251476"/>
              </p:ext>
            </p:extLst>
          </p:nvPr>
        </p:nvGraphicFramePr>
        <p:xfrm>
          <a:off x="259222" y="1667764"/>
          <a:ext cx="11673555" cy="3996071"/>
        </p:xfrm>
        <a:graphic>
          <a:graphicData uri="http://schemas.openxmlformats.org/drawingml/2006/table">
            <a:tbl>
              <a:tblPr>
                <a:tableStyleId>{BDBED569-4797-4DF1-A0F4-6AAB3CD982D8}</a:tableStyleId>
              </a:tblPr>
              <a:tblGrid>
                <a:gridCol w="7127192">
                  <a:extLst>
                    <a:ext uri="{9D8B030D-6E8A-4147-A177-3AD203B41FA5}">
                      <a16:colId xmlns:a16="http://schemas.microsoft.com/office/drawing/2014/main" val="3893718272"/>
                    </a:ext>
                  </a:extLst>
                </a:gridCol>
                <a:gridCol w="4546363">
                  <a:extLst>
                    <a:ext uri="{9D8B030D-6E8A-4147-A177-3AD203B41FA5}">
                      <a16:colId xmlns:a16="http://schemas.microsoft.com/office/drawing/2014/main" val="3826499008"/>
                    </a:ext>
                  </a:extLst>
                </a:gridCol>
              </a:tblGrid>
              <a:tr h="244105">
                <a:tc>
                  <a:txBody>
                    <a:bodyPr/>
                    <a:lstStyle/>
                    <a:p>
                      <a:pPr algn="l" fontAlgn="ctr"/>
                      <a:r>
                        <a:rPr lang="en-GB" sz="1000" b="1" u="none" strike="noStrike" dirty="0">
                          <a:effectLst/>
                        </a:rPr>
                        <a:t>Details</a:t>
                      </a:r>
                      <a:endParaRPr lang="en-GB" sz="1000" b="1" i="0" u="none" strike="noStrike" dirty="0">
                        <a:solidFill>
                          <a:srgbClr val="FFFFFF"/>
                        </a:solidFill>
                        <a:effectLst/>
                        <a:latin typeface="Arial Nova" panose="020B0504020202020204" pitchFamily="34" charset="0"/>
                      </a:endParaRPr>
                    </a:p>
                  </a:txBody>
                  <a:tcPr marL="2666" marR="2666" marT="2666" marB="0" anchor="ctr">
                    <a:solidFill>
                      <a:schemeClr val="accent5">
                        <a:lumMod val="40000"/>
                        <a:lumOff val="60000"/>
                      </a:schemeClr>
                    </a:solidFill>
                  </a:tcPr>
                </a:tc>
                <a:tc>
                  <a:txBody>
                    <a:bodyPr/>
                    <a:lstStyle/>
                    <a:p>
                      <a:pPr algn="l" fontAlgn="ctr"/>
                      <a:r>
                        <a:rPr lang="en-GB" sz="1000" b="1" u="none" strike="noStrike" dirty="0">
                          <a:effectLst/>
                        </a:rPr>
                        <a:t>Link</a:t>
                      </a:r>
                      <a:endParaRPr lang="en-GB" sz="1000" b="1" i="0" u="none" strike="noStrike" dirty="0">
                        <a:solidFill>
                          <a:srgbClr val="FFFFFF"/>
                        </a:solidFill>
                        <a:effectLst/>
                        <a:latin typeface="Arial Nova" panose="020B0504020202020204" pitchFamily="34" charset="0"/>
                      </a:endParaRPr>
                    </a:p>
                  </a:txBody>
                  <a:tcPr marL="2666" marR="2666" marT="2666" marB="0" anchor="ctr">
                    <a:solidFill>
                      <a:schemeClr val="accent5">
                        <a:lumMod val="40000"/>
                        <a:lumOff val="60000"/>
                      </a:schemeClr>
                    </a:solidFill>
                  </a:tcPr>
                </a:tc>
                <a:extLst>
                  <a:ext uri="{0D108BD9-81ED-4DB2-BD59-A6C34878D82A}">
                    <a16:rowId xmlns:a16="http://schemas.microsoft.com/office/drawing/2014/main" val="201966797"/>
                  </a:ext>
                </a:extLst>
              </a:tr>
              <a:tr h="244105">
                <a:tc>
                  <a:txBody>
                    <a:bodyPr/>
                    <a:lstStyle/>
                    <a:p>
                      <a:pPr algn="l" fontAlgn="ctr"/>
                      <a:r>
                        <a:rPr lang="en-GB" sz="1000" u="none" strike="noStrike" dirty="0">
                          <a:effectLst/>
                        </a:rPr>
                        <a:t>Document that sets out guidance to support PCNs in delivering the personalised care requirements of the DES (March 2022)</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rPr>
                        <a:t>directed-enhanced-service-personalised-care-March-2022.pdf (england.nhs.uk)</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3999734111"/>
                  </a:ext>
                </a:extLst>
              </a:tr>
              <a:tr h="667554">
                <a:tc>
                  <a:txBody>
                    <a:bodyPr/>
                    <a:lstStyle/>
                    <a:p>
                      <a:pPr algn="l" fontAlgn="ctr"/>
                      <a:r>
                        <a:rPr lang="en-GB" sz="1000" u="none" strike="noStrike" dirty="0">
                          <a:effectLst/>
                        </a:rPr>
                        <a:t>National Contract Direct Enhanced Service (DES) Personalised Care: Proactive social prescribing and Shared Decision Making Guidance for 2023/24 - Document that sets out guidance to support PCNs in delivering the personalised care requirements of the DES. (2023-24)</a:t>
                      </a:r>
                      <a:br>
                        <a:rPr lang="en-GB" sz="1000" u="none" strike="noStrike" dirty="0">
                          <a:effectLst/>
                        </a:rPr>
                      </a:br>
                      <a:br>
                        <a:rPr lang="en-GB" sz="1000" u="none" strike="noStrike" dirty="0">
                          <a:effectLst/>
                        </a:rPr>
                      </a:br>
                      <a:r>
                        <a:rPr lang="en-GB" sz="1000" u="none" strike="noStrike" dirty="0">
                          <a:effectLst/>
                        </a:rPr>
                        <a:t>Appendix 1 - Provides additional information and guidance relating to personalised care</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rPr>
                        <a:t>https://www.england.nhs.uk/wp-content/uploads/2023/03/PRN00157-ncdes-personalised-care-proactive-social-prescribing-and-shared-decision-making.pdf</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2591970641"/>
                  </a:ext>
                </a:extLst>
              </a:tr>
              <a:tr h="264033">
                <a:tc>
                  <a:txBody>
                    <a:bodyPr/>
                    <a:lstStyle/>
                    <a:p>
                      <a:pPr algn="l" fontAlgn="ctr"/>
                      <a:r>
                        <a:rPr lang="en-GB" sz="1000" u="none" strike="noStrike" dirty="0">
                          <a:effectLst/>
                        </a:rPr>
                        <a:t>Social prescribing guidance</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2"/>
                        </a:rPr>
                        <a:t>https://www.england.nhs.uk/personalisedcare/social-prescribing/</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005478551"/>
                  </a:ext>
                </a:extLst>
              </a:tr>
              <a:tr h="313850">
                <a:tc>
                  <a:txBody>
                    <a:bodyPr/>
                    <a:lstStyle/>
                    <a:p>
                      <a:pPr algn="l" fontAlgn="ctr"/>
                      <a:r>
                        <a:rPr lang="en-GB" sz="1000" u="none" strike="noStrike" dirty="0">
                          <a:effectLst/>
                        </a:rPr>
                        <a:t>Social prescribing: Reference guide and technical annex for primary care networks</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3"/>
                        </a:rPr>
                        <a:t>https://www.england.nhs.uk/publication/social-prescribing-reference-guide-and-technical-annex-for-primary-care-networks/</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48869597"/>
                  </a:ext>
                </a:extLst>
              </a:tr>
              <a:tr h="239124">
                <a:tc>
                  <a:txBody>
                    <a:bodyPr/>
                    <a:lstStyle/>
                    <a:p>
                      <a:pPr algn="l" fontAlgn="ctr"/>
                      <a:r>
                        <a:rPr lang="en-GB" sz="1000" u="none" strike="noStrike" dirty="0">
                          <a:effectLst/>
                        </a:rPr>
                        <a:t>Healthy London Partnership PCN support session: Setting up a proactive social prescribing service (personalised care DES spec)</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rPr>
                        <a:t>Recording and slides here</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4268604877"/>
                  </a:ext>
                </a:extLst>
              </a:tr>
              <a:tr h="239124">
                <a:tc>
                  <a:txBody>
                    <a:bodyPr/>
                    <a:lstStyle/>
                    <a:p>
                      <a:pPr algn="l" fontAlgn="ctr"/>
                      <a:r>
                        <a:rPr lang="en-GB" sz="1000" u="none" strike="noStrike" dirty="0">
                          <a:effectLst/>
                        </a:rPr>
                        <a:t>Links to newsletters, networks, and forums for Personalised care that you can sign up to</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4"/>
                        </a:rPr>
                        <a:t>How to sign up to newsletter</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350942281"/>
                  </a:ext>
                </a:extLst>
              </a:tr>
              <a:tr h="239124">
                <a:tc>
                  <a:txBody>
                    <a:bodyPr/>
                    <a:lstStyle/>
                    <a:p>
                      <a:pPr algn="l" fontAlgn="ctr"/>
                      <a:r>
                        <a:rPr lang="en-GB" sz="1000" u="none" strike="noStrike" dirty="0">
                          <a:effectLst/>
                        </a:rPr>
                        <a:t>The London Social Prescribing Map aims to support visibility of service models, key contacts for networking and good practice sharing across London</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5"/>
                        </a:rPr>
                        <a:t>London Social Prescribing Map</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3218693368"/>
                  </a:ext>
                </a:extLst>
              </a:tr>
              <a:tr h="239124">
                <a:tc>
                  <a:txBody>
                    <a:bodyPr/>
                    <a:lstStyle/>
                    <a:p>
                      <a:pPr algn="l" fontAlgn="ctr"/>
                      <a:r>
                        <a:rPr lang="en-GB" sz="1000" u="none" strike="noStrike" dirty="0">
                          <a:effectLst/>
                        </a:rPr>
                        <a:t>WhatsApp group to connect with others embedding the roles and asks questions of each other</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6"/>
                        </a:rPr>
                        <a:t>Please join the WhatsApp group here</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88832064"/>
                  </a:ext>
                </a:extLst>
              </a:tr>
              <a:tr h="298904">
                <a:tc>
                  <a:txBody>
                    <a:bodyPr/>
                    <a:lstStyle/>
                    <a:p>
                      <a:pPr algn="l" fontAlgn="ctr"/>
                      <a:r>
                        <a:rPr lang="en-GB" sz="1000" u="none" strike="noStrike" dirty="0">
                          <a:effectLst/>
                        </a:rPr>
                        <a:t>Document that provides additional guidance for considering identifying cohorts that experience health inequalities as set out </a:t>
                      </a:r>
                      <a:br>
                        <a:rPr lang="en-GB" sz="1000" u="none" strike="noStrike" dirty="0">
                          <a:effectLst/>
                        </a:rPr>
                      </a:br>
                      <a:r>
                        <a:rPr lang="en-GB" sz="1000" u="none" strike="noStrike" dirty="0">
                          <a:effectLst/>
                        </a:rPr>
                        <a:t>in the Core20PLUS framework, or High Frequency User groups</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rPr>
                        <a:t>https://www.england.nhs.uk/wp-content/uploads/2022/10/BW2066-supporting-high-frequency-users-october-22.pdf</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2746608419"/>
                  </a:ext>
                </a:extLst>
              </a:tr>
              <a:tr h="338759">
                <a:tc rowSpan="2">
                  <a:txBody>
                    <a:bodyPr/>
                    <a:lstStyle/>
                    <a:p>
                      <a:pPr algn="l" fontAlgn="ctr"/>
                      <a:r>
                        <a:rPr lang="en-GB" sz="1000" u="none" strike="noStrike" dirty="0">
                          <a:effectLst/>
                        </a:rPr>
                        <a:t>Tools that enable patient experience of SDM to be measured. It is recommended that CollaboRATE or SDM Q9 are routinely used in order to measure patient experience. Their key characteristics are:</a:t>
                      </a:r>
                      <a:br>
                        <a:rPr lang="en-GB" sz="1000" u="none" strike="noStrike" dirty="0">
                          <a:effectLst/>
                        </a:rPr>
                      </a:br>
                      <a:r>
                        <a:rPr lang="en-GB" sz="1000" u="none" strike="noStrike" dirty="0">
                          <a:effectLst/>
                        </a:rPr>
                        <a:t>• CollaboRATE – a ‘fast and frugal’ patient-reported measure of SDM containing 3 brief questions that patients, their parents, or their representatives, complete following a clinical encounter</a:t>
                      </a:r>
                      <a:br>
                        <a:rPr lang="en-GB" sz="1000" u="none" strike="noStrike" dirty="0">
                          <a:effectLst/>
                        </a:rPr>
                      </a:br>
                      <a:r>
                        <a:rPr lang="en-GB" sz="1000" u="none" strike="noStrike" dirty="0">
                          <a:effectLst/>
                        </a:rPr>
                        <a:t>• SDM-Q9 – 9 item questionnaire that measures the extent to which patients are involved in the process of decision making.</a:t>
                      </a:r>
                      <a:endParaRPr lang="en-GB" sz="100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00" u="sng" strike="noStrike" dirty="0">
                          <a:effectLst/>
                          <a:hlinkClick r:id="rId7"/>
                        </a:rPr>
                        <a:t>CollaboRATE</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3708310494"/>
                  </a:ext>
                </a:extLst>
              </a:tr>
              <a:tr h="239124">
                <a:tc vMerge="1">
                  <a:txBody>
                    <a:bodyPr/>
                    <a:lstStyle/>
                    <a:p>
                      <a:endParaRPr lang="en-GB"/>
                    </a:p>
                  </a:txBody>
                  <a:tcPr/>
                </a:tc>
                <a:tc>
                  <a:txBody>
                    <a:bodyPr/>
                    <a:lstStyle/>
                    <a:p>
                      <a:pPr algn="l" fontAlgn="ctr"/>
                      <a:r>
                        <a:rPr lang="en-GB" sz="1000" u="sng" strike="noStrike" dirty="0">
                          <a:effectLst/>
                          <a:hlinkClick r:id="rId8"/>
                        </a:rPr>
                        <a:t>SDM-Q9</a:t>
                      </a:r>
                      <a:endParaRPr lang="en-GB" sz="100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051117615"/>
                  </a:ext>
                </a:extLst>
              </a:tr>
            </a:tbl>
          </a:graphicData>
        </a:graphic>
      </p:graphicFrame>
    </p:spTree>
    <p:extLst>
      <p:ext uri="{BB962C8B-B14F-4D97-AF65-F5344CB8AC3E}">
        <p14:creationId xmlns:p14="http://schemas.microsoft.com/office/powerpoint/2010/main" val="258029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2024/25 Proactive and Personalised Care Support &amp; Resources (2/2)  </a:t>
            </a:r>
            <a:endParaRPr lang="en-US" dirty="0"/>
          </a:p>
        </p:txBody>
      </p:sp>
      <p:graphicFrame>
        <p:nvGraphicFramePr>
          <p:cNvPr id="4" name="Table 3">
            <a:extLst>
              <a:ext uri="{FF2B5EF4-FFF2-40B4-BE49-F238E27FC236}">
                <a16:creationId xmlns:a16="http://schemas.microsoft.com/office/drawing/2014/main" id="{24D90043-C22D-30D5-FD34-F3FAA513D56C}"/>
              </a:ext>
            </a:extLst>
          </p:cNvPr>
          <p:cNvGraphicFramePr>
            <a:graphicFrameLocks noGrp="1"/>
          </p:cNvGraphicFramePr>
          <p:nvPr>
            <p:extLst>
              <p:ext uri="{D42A27DB-BD31-4B8C-83A1-F6EECF244321}">
                <p14:modId xmlns:p14="http://schemas.microsoft.com/office/powerpoint/2010/main" val="2530626595"/>
              </p:ext>
            </p:extLst>
          </p:nvPr>
        </p:nvGraphicFramePr>
        <p:xfrm>
          <a:off x="319043" y="1919285"/>
          <a:ext cx="11673555" cy="2270093"/>
        </p:xfrm>
        <a:graphic>
          <a:graphicData uri="http://schemas.openxmlformats.org/drawingml/2006/table">
            <a:tbl>
              <a:tblPr>
                <a:tableStyleId>{BDBED569-4797-4DF1-A0F4-6AAB3CD982D8}</a:tableStyleId>
              </a:tblPr>
              <a:tblGrid>
                <a:gridCol w="7127192">
                  <a:extLst>
                    <a:ext uri="{9D8B030D-6E8A-4147-A177-3AD203B41FA5}">
                      <a16:colId xmlns:a16="http://schemas.microsoft.com/office/drawing/2014/main" val="3893718272"/>
                    </a:ext>
                  </a:extLst>
                </a:gridCol>
                <a:gridCol w="4546363">
                  <a:extLst>
                    <a:ext uri="{9D8B030D-6E8A-4147-A177-3AD203B41FA5}">
                      <a16:colId xmlns:a16="http://schemas.microsoft.com/office/drawing/2014/main" val="3826499008"/>
                    </a:ext>
                  </a:extLst>
                </a:gridCol>
              </a:tblGrid>
              <a:tr h="244105">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2666" marR="2666" marT="2666"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2666" marR="2666" marT="2666" marB="0" anchor="ctr">
                    <a:solidFill>
                      <a:schemeClr val="accent5">
                        <a:lumMod val="40000"/>
                        <a:lumOff val="60000"/>
                      </a:schemeClr>
                    </a:solidFill>
                  </a:tcPr>
                </a:tc>
                <a:extLst>
                  <a:ext uri="{0D108BD9-81ED-4DB2-BD59-A6C34878D82A}">
                    <a16:rowId xmlns:a16="http://schemas.microsoft.com/office/drawing/2014/main" val="201966797"/>
                  </a:ext>
                </a:extLst>
              </a:tr>
              <a:tr h="239124">
                <a:tc>
                  <a:txBody>
                    <a:bodyPr/>
                    <a:lstStyle/>
                    <a:p>
                      <a:pPr algn="l" fontAlgn="ctr"/>
                      <a:r>
                        <a:rPr lang="en-GB" sz="1000" u="none" strike="noStrike" dirty="0">
                          <a:effectLst/>
                        </a:rPr>
                        <a:t>Shared Decision-Making guidance</a:t>
                      </a:r>
                    </a:p>
                    <a:p>
                      <a:pPr algn="l" fontAlgn="ctr"/>
                      <a:r>
                        <a:rPr lang="en-GB" sz="1050" u="none" strike="noStrike" dirty="0">
                          <a:effectLst/>
                        </a:rPr>
                        <a:t> </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2"/>
                        </a:rPr>
                        <a:t>https://www.england.nhs.uk/personalisedcare/shared-decision-making/</a:t>
                      </a:r>
                      <a:endParaRPr lang="en-GB" sz="1050" b="0" i="0" u="sng" strike="noStrike" dirty="0">
                        <a:solidFill>
                          <a:srgbClr val="F49100"/>
                        </a:solidFill>
                        <a:effectLst/>
                        <a:latin typeface="Calibri" panose="020F0502020204030204" pitchFamily="34" charset="0"/>
                      </a:endParaRPr>
                    </a:p>
                  </a:txBody>
                  <a:tcPr marL="2666" marR="2666" marT="2666" marB="0" anchor="ctr"/>
                </a:tc>
                <a:extLst>
                  <a:ext uri="{0D108BD9-81ED-4DB2-BD59-A6C34878D82A}">
                    <a16:rowId xmlns:a16="http://schemas.microsoft.com/office/drawing/2014/main" val="495829797"/>
                  </a:ext>
                </a:extLst>
              </a:tr>
              <a:tr h="239124">
                <a:tc>
                  <a:txBody>
                    <a:bodyPr/>
                    <a:lstStyle/>
                    <a:p>
                      <a:pPr algn="l" fontAlgn="ctr"/>
                      <a:r>
                        <a:rPr lang="en-GB" sz="1050" u="none" strike="noStrike" dirty="0">
                          <a:effectLst/>
                        </a:rPr>
                        <a:t> Information on SDM tools through clicking on "Measurement"</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3"/>
                        </a:rPr>
                        <a:t> Shared Decision-Making Futures Platform</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4072332788"/>
                  </a:ext>
                </a:extLst>
              </a:tr>
              <a:tr h="239124">
                <a:tc>
                  <a:txBody>
                    <a:bodyPr/>
                    <a:lstStyle/>
                    <a:p>
                      <a:pPr algn="l" fontAlgn="ctr"/>
                      <a:r>
                        <a:rPr lang="en-GB" sz="1050" u="none" strike="noStrike" dirty="0">
                          <a:effectLst/>
                        </a:rPr>
                        <a:t>Documents lists the values, behaviours and capabilities required by a multi-professional workforce to deliver personalised care</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4"/>
                        </a:rPr>
                        <a:t>Personalised Care Institute curriculum (2020)</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087997120"/>
                  </a:ext>
                </a:extLst>
              </a:tr>
              <a:tr h="239124">
                <a:tc>
                  <a:txBody>
                    <a:bodyPr/>
                    <a:lstStyle/>
                    <a:p>
                      <a:pPr algn="l" fontAlgn="ctr"/>
                      <a:r>
                        <a:rPr lang="en-GB" sz="1050" u="none" strike="noStrike" dirty="0">
                          <a:effectLst/>
                        </a:rPr>
                        <a:t>eLearning course on SDM</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rPr>
                        <a:t>https://www.personalisedcareinstitute.org.uk/your-learning-options/</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2353731491"/>
                  </a:ext>
                </a:extLst>
              </a:tr>
              <a:tr h="239124">
                <a:tc>
                  <a:txBody>
                    <a:bodyPr/>
                    <a:lstStyle/>
                    <a:p>
                      <a:pPr algn="l" fontAlgn="ctr"/>
                      <a:r>
                        <a:rPr lang="en-GB" sz="1050" u="none" strike="noStrike" dirty="0">
                          <a:effectLst/>
                        </a:rPr>
                        <a:t>Proactive care guidance</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5"/>
                        </a:rPr>
                        <a:t>https://www.england.nhs.uk/community-health-services/proactive-care/</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890953054"/>
                  </a:ext>
                </a:extLst>
              </a:tr>
              <a:tr h="333777">
                <a:tc>
                  <a:txBody>
                    <a:bodyPr/>
                    <a:lstStyle/>
                    <a:p>
                      <a:pPr algn="l" fontAlgn="ctr"/>
                      <a:r>
                        <a:rPr lang="en-GB" sz="1050" u="none" strike="noStrike" dirty="0">
                          <a:effectLst/>
                        </a:rPr>
                        <a:t>Proactive care guidance (frailty)</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6"/>
                        </a:rPr>
                        <a:t>https://www.england.nhs.uk/long-read/proactive-care-providing-care-and-support-for-people-living-at-home-with-moderate-or-severe-frailty/</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033781727"/>
                  </a:ext>
                </a:extLst>
              </a:tr>
              <a:tr h="174361">
                <a:tc rowSpan="2">
                  <a:txBody>
                    <a:bodyPr/>
                    <a:lstStyle/>
                    <a:p>
                      <a:pPr algn="l" fontAlgn="ctr"/>
                      <a:r>
                        <a:rPr lang="en-GB" sz="1050" u="none" strike="noStrike" dirty="0">
                          <a:effectLst/>
                        </a:rPr>
                        <a:t>Frailty: evidence-based risk prediction tools</a:t>
                      </a:r>
                      <a:endParaRPr lang="en-GB" sz="1050" b="0" i="0" u="none" strike="noStrike" dirty="0">
                        <a:solidFill>
                          <a:srgbClr val="0F6FC6"/>
                        </a:solidFill>
                        <a:effectLst/>
                        <a:latin typeface="Arial Nova" panose="020B0504020202020204" pitchFamily="34" charset="0"/>
                      </a:endParaRPr>
                    </a:p>
                  </a:txBody>
                  <a:tcPr marL="2666" marR="2666" marT="2666" marB="0" anchor="ctr"/>
                </a:tc>
                <a:tc>
                  <a:txBody>
                    <a:bodyPr/>
                    <a:lstStyle/>
                    <a:p>
                      <a:pPr algn="l" fontAlgn="ctr"/>
                      <a:r>
                        <a:rPr lang="en-GB" sz="1050" u="sng" strike="noStrike" dirty="0">
                          <a:effectLst/>
                          <a:hlinkClick r:id="rId7"/>
                        </a:rPr>
                        <a:t>Electronic Frailty Index</a:t>
                      </a: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3245315952"/>
                  </a:ext>
                </a:extLst>
              </a:tr>
              <a:tr h="149453">
                <a:tc vMerge="1">
                  <a:txBody>
                    <a:bodyPr/>
                    <a:lstStyle/>
                    <a:p>
                      <a:endParaRPr lang="en-GB"/>
                    </a:p>
                  </a:txBody>
                  <a:tcPr/>
                </a:tc>
                <a:tc>
                  <a:txBody>
                    <a:bodyPr/>
                    <a:lstStyle/>
                    <a:p>
                      <a:pPr algn="l" fontAlgn="ctr"/>
                      <a:endParaRPr lang="en-GB" sz="1050" b="0" i="0" u="sng" strike="noStrike" dirty="0">
                        <a:solidFill>
                          <a:srgbClr val="F49100"/>
                        </a:solidFill>
                        <a:effectLst/>
                        <a:latin typeface="Arial Nova" panose="020B0504020202020204" pitchFamily="34" charset="0"/>
                      </a:endParaRPr>
                    </a:p>
                  </a:txBody>
                  <a:tcPr marL="2666" marR="2666" marT="2666" marB="0" anchor="ctr"/>
                </a:tc>
                <a:extLst>
                  <a:ext uri="{0D108BD9-81ED-4DB2-BD59-A6C34878D82A}">
                    <a16:rowId xmlns:a16="http://schemas.microsoft.com/office/drawing/2014/main" val="1823792014"/>
                  </a:ext>
                </a:extLst>
              </a:tr>
            </a:tbl>
          </a:graphicData>
        </a:graphic>
      </p:graphicFrame>
    </p:spTree>
    <p:extLst>
      <p:ext uri="{BB962C8B-B14F-4D97-AF65-F5344CB8AC3E}">
        <p14:creationId xmlns:p14="http://schemas.microsoft.com/office/powerpoint/2010/main" val="55258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9D0CED-49F5-CC60-6EF9-BFC25B26540C}"/>
              </a:ext>
            </a:extLst>
          </p:cNvPr>
          <p:cNvSpPr>
            <a:spLocks noGrp="1"/>
          </p:cNvSpPr>
          <p:nvPr>
            <p:ph type="title"/>
          </p:nvPr>
        </p:nvSpPr>
        <p:spPr/>
        <p:txBody>
          <a:bodyPr/>
          <a:lstStyle/>
          <a:p>
            <a:r>
              <a:rPr lang="en-US" sz="2400" dirty="0"/>
              <a:t>Context</a:t>
            </a:r>
            <a:endParaRPr lang="en-US" dirty="0"/>
          </a:p>
        </p:txBody>
      </p:sp>
      <p:sp>
        <p:nvSpPr>
          <p:cNvPr id="2" name="Rectangle: Rounded Corners 1">
            <a:extLst>
              <a:ext uri="{FF2B5EF4-FFF2-40B4-BE49-F238E27FC236}">
                <a16:creationId xmlns:a16="http://schemas.microsoft.com/office/drawing/2014/main" id="{1CB578E1-EAE3-2EE1-1D79-48EE5B3164BC}"/>
              </a:ext>
            </a:extLst>
          </p:cNvPr>
          <p:cNvSpPr/>
          <p:nvPr/>
        </p:nvSpPr>
        <p:spPr>
          <a:xfrm>
            <a:off x="4986813" y="1881383"/>
            <a:ext cx="6870583" cy="389249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400" b="1" dirty="0">
                <a:solidFill>
                  <a:schemeClr val="tx1"/>
                </a:solidFill>
              </a:rPr>
              <a:t>Thank you </a:t>
            </a:r>
            <a:r>
              <a:rPr lang="en-US" sz="1400" dirty="0">
                <a:solidFill>
                  <a:schemeClr val="tx1"/>
                </a:solidFill>
              </a:rPr>
              <a:t>to all NCL Primary Care Networks (PCNs) for taking the time </a:t>
            </a:r>
            <a:r>
              <a:rPr lang="en-US" sz="1400" b="1" dirty="0">
                <a:solidFill>
                  <a:schemeClr val="tx1"/>
                </a:solidFill>
              </a:rPr>
              <a:t>to provide feedback </a:t>
            </a:r>
            <a:r>
              <a:rPr lang="en-US" sz="1400" dirty="0">
                <a:solidFill>
                  <a:schemeClr val="tx1"/>
                </a:solidFill>
              </a:rPr>
              <a:t>on your delivery of the 2023/24 PCN DES service specification. This has </a:t>
            </a:r>
            <a:r>
              <a:rPr lang="en-US" sz="1400" b="1" dirty="0">
                <a:solidFill>
                  <a:schemeClr val="tx1"/>
                </a:solidFill>
              </a:rPr>
              <a:t>demonstrated commitment, innovation and excellence </a:t>
            </a:r>
            <a:r>
              <a:rPr lang="en-US" sz="1400" dirty="0">
                <a:solidFill>
                  <a:schemeClr val="tx1"/>
                </a:solidFill>
              </a:rPr>
              <a:t>by all PCN clinical and non-clinical colleagues to ensure that our most vulnerable residents and underserved communities are provided care and support that enables them to have a </a:t>
            </a:r>
            <a:r>
              <a:rPr lang="en-US" sz="1400" b="1" dirty="0">
                <a:solidFill>
                  <a:schemeClr val="tx1"/>
                </a:solidFill>
              </a:rPr>
              <a:t>better quality of life and NHS experience</a:t>
            </a:r>
            <a:r>
              <a:rPr lang="en-US" sz="1400" dirty="0">
                <a:solidFill>
                  <a:schemeClr val="tx1"/>
                </a:solidFill>
              </a:rPr>
              <a:t>. It has also identified several challenges which the ICB will work with colleagues and system partners </a:t>
            </a:r>
            <a:r>
              <a:rPr lang="en-US" sz="1400">
                <a:solidFill>
                  <a:schemeClr val="tx1"/>
                </a:solidFill>
              </a:rPr>
              <a:t>to address. </a:t>
            </a:r>
            <a:endParaRPr lang="en-US" sz="1400" dirty="0">
              <a:solidFill>
                <a:schemeClr val="tx1"/>
              </a:solidFill>
            </a:endParaRPr>
          </a:p>
          <a:p>
            <a:pPr marL="0" indent="0">
              <a:buNone/>
            </a:pPr>
            <a:endParaRPr lang="en-US" sz="1400" dirty="0">
              <a:solidFill>
                <a:schemeClr val="tx1"/>
              </a:solidFill>
            </a:endParaRPr>
          </a:p>
          <a:p>
            <a:pPr marL="0" indent="0">
              <a:buNone/>
            </a:pPr>
            <a:r>
              <a:rPr lang="en-US" sz="1400" dirty="0">
                <a:solidFill>
                  <a:schemeClr val="tx1"/>
                </a:solidFill>
              </a:rPr>
              <a:t>This document has been developed to support PCNs deliver the 2024/25 DES service requirements by:</a:t>
            </a:r>
          </a:p>
          <a:p>
            <a:pPr marL="0" indent="0">
              <a:buNone/>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Highlighting 2023/24 PCN DES delivery good practice and learning.</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Setting out the timetable and reporting process for 2024/25 PCN DES.</a:t>
            </a:r>
            <a:endParaRPr lang="en-GB" sz="1600" dirty="0"/>
          </a:p>
        </p:txBody>
      </p:sp>
      <p:pic>
        <p:nvPicPr>
          <p:cNvPr id="9" name="Picture 8" descr="A group of people wearing name tags&#10;&#10;Description automatically generated">
            <a:extLst>
              <a:ext uri="{FF2B5EF4-FFF2-40B4-BE49-F238E27FC236}">
                <a16:creationId xmlns:a16="http://schemas.microsoft.com/office/drawing/2014/main" id="{CDFF5055-1ABC-FD30-588F-6AC83149C736}"/>
              </a:ext>
            </a:extLst>
          </p:cNvPr>
          <p:cNvPicPr>
            <a:picLocks noChangeAspect="1"/>
          </p:cNvPicPr>
          <p:nvPr/>
        </p:nvPicPr>
        <p:blipFill rotWithShape="1">
          <a:blip r:embed="rId2">
            <a:extLst>
              <a:ext uri="{28A0092B-C50C-407E-A947-70E740481C1C}">
                <a14:useLocalDpi xmlns:a14="http://schemas.microsoft.com/office/drawing/2010/main" val="0"/>
              </a:ext>
            </a:extLst>
          </a:blip>
          <a:srcRect b="8872"/>
          <a:stretch/>
        </p:blipFill>
        <p:spPr>
          <a:xfrm>
            <a:off x="225804" y="1742184"/>
            <a:ext cx="4576932" cy="41708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803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a:xfrm>
            <a:off x="512748" y="984338"/>
            <a:ext cx="7514492" cy="536813"/>
          </a:xfrm>
        </p:spPr>
        <p:txBody>
          <a:bodyPr/>
          <a:lstStyle/>
          <a:p>
            <a:r>
              <a:rPr lang="en-US" sz="2400" dirty="0"/>
              <a:t>2024/25 Enhanced Health in Care Homes (EHCH)</a:t>
            </a:r>
            <a:endParaRPr lang="en-US" dirty="0"/>
          </a:p>
        </p:txBody>
      </p:sp>
      <p:graphicFrame>
        <p:nvGraphicFramePr>
          <p:cNvPr id="3" name="Table 2">
            <a:extLst>
              <a:ext uri="{FF2B5EF4-FFF2-40B4-BE49-F238E27FC236}">
                <a16:creationId xmlns:a16="http://schemas.microsoft.com/office/drawing/2014/main" id="{C62269C6-5905-3811-9B89-E951CED86781}"/>
              </a:ext>
            </a:extLst>
          </p:cNvPr>
          <p:cNvGraphicFramePr>
            <a:graphicFrameLocks noGrp="1"/>
          </p:cNvGraphicFramePr>
          <p:nvPr>
            <p:extLst>
              <p:ext uri="{D42A27DB-BD31-4B8C-83A1-F6EECF244321}">
                <p14:modId xmlns:p14="http://schemas.microsoft.com/office/powerpoint/2010/main" val="466603452"/>
              </p:ext>
            </p:extLst>
          </p:nvPr>
        </p:nvGraphicFramePr>
        <p:xfrm>
          <a:off x="512748" y="1521151"/>
          <a:ext cx="10841052" cy="1226677"/>
        </p:xfrm>
        <a:graphic>
          <a:graphicData uri="http://schemas.openxmlformats.org/drawingml/2006/table">
            <a:tbl>
              <a:tblPr>
                <a:tableStyleId>{BDBED569-4797-4DF1-A0F4-6AAB3CD982D8}</a:tableStyleId>
              </a:tblPr>
              <a:tblGrid>
                <a:gridCol w="3261794">
                  <a:extLst>
                    <a:ext uri="{9D8B030D-6E8A-4147-A177-3AD203B41FA5}">
                      <a16:colId xmlns:a16="http://schemas.microsoft.com/office/drawing/2014/main" val="781645054"/>
                    </a:ext>
                  </a:extLst>
                </a:gridCol>
                <a:gridCol w="7579258">
                  <a:extLst>
                    <a:ext uri="{9D8B030D-6E8A-4147-A177-3AD203B41FA5}">
                      <a16:colId xmlns:a16="http://schemas.microsoft.com/office/drawing/2014/main" val="2253836708"/>
                    </a:ext>
                  </a:extLst>
                </a:gridCol>
              </a:tblGrid>
              <a:tr h="531922">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4951" marR="4951" marT="4951"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4951" marR="4951" marT="4951" marB="0" anchor="ctr">
                    <a:solidFill>
                      <a:schemeClr val="accent5">
                        <a:lumMod val="40000"/>
                        <a:lumOff val="60000"/>
                      </a:schemeClr>
                    </a:solidFill>
                  </a:tcPr>
                </a:tc>
                <a:extLst>
                  <a:ext uri="{0D108BD9-81ED-4DB2-BD59-A6C34878D82A}">
                    <a16:rowId xmlns:a16="http://schemas.microsoft.com/office/drawing/2014/main" val="2294339583"/>
                  </a:ext>
                </a:extLst>
              </a:tr>
              <a:tr h="694755">
                <a:tc>
                  <a:txBody>
                    <a:bodyPr/>
                    <a:lstStyle/>
                    <a:p>
                      <a:pPr algn="l" fontAlgn="ctr"/>
                      <a:r>
                        <a:rPr lang="en-GB" sz="1050" u="none" strike="noStrike" dirty="0">
                          <a:effectLst/>
                        </a:rPr>
                        <a:t>Enhanced health in care homes framework</a:t>
                      </a: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algn="l" fontAlgn="ctr"/>
                      <a:r>
                        <a:rPr lang="en-GB" sz="1050" u="sng" strike="noStrike" dirty="0">
                          <a:effectLst/>
                          <a:hlinkClick r:id="rId2"/>
                        </a:rPr>
                        <a:t>https://www.england.nhs.uk/long-read/providing-proactive-care-for-people-living-in-care-homes-enhanced-health-in-care-homes-framework/</a:t>
                      </a: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538793365"/>
                  </a:ext>
                </a:extLst>
              </a:tr>
            </a:tbl>
          </a:graphicData>
        </a:graphic>
      </p:graphicFrame>
      <p:sp>
        <p:nvSpPr>
          <p:cNvPr id="4" name="Title 1">
            <a:extLst>
              <a:ext uri="{FF2B5EF4-FFF2-40B4-BE49-F238E27FC236}">
                <a16:creationId xmlns:a16="http://schemas.microsoft.com/office/drawing/2014/main" id="{E82A9149-4482-38A0-405D-6CDB55DD22D8}"/>
              </a:ext>
            </a:extLst>
          </p:cNvPr>
          <p:cNvSpPr txBox="1">
            <a:spLocks/>
          </p:cNvSpPr>
          <p:nvPr/>
        </p:nvSpPr>
        <p:spPr>
          <a:xfrm>
            <a:off x="512748" y="3005730"/>
            <a:ext cx="7514492" cy="557822"/>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sz="2400" dirty="0"/>
              <a:t>2024/25 Early Cancer Diagnosis</a:t>
            </a:r>
            <a:endParaRPr lang="en-US" dirty="0"/>
          </a:p>
        </p:txBody>
      </p:sp>
      <p:graphicFrame>
        <p:nvGraphicFramePr>
          <p:cNvPr id="5" name="Table 4">
            <a:extLst>
              <a:ext uri="{FF2B5EF4-FFF2-40B4-BE49-F238E27FC236}">
                <a16:creationId xmlns:a16="http://schemas.microsoft.com/office/drawing/2014/main" id="{6B6559BB-1781-B951-0F9B-6932F3895D0F}"/>
              </a:ext>
            </a:extLst>
          </p:cNvPr>
          <p:cNvGraphicFramePr>
            <a:graphicFrameLocks noGrp="1"/>
          </p:cNvGraphicFramePr>
          <p:nvPr>
            <p:extLst>
              <p:ext uri="{D42A27DB-BD31-4B8C-83A1-F6EECF244321}">
                <p14:modId xmlns:p14="http://schemas.microsoft.com/office/powerpoint/2010/main" val="2229902055"/>
              </p:ext>
            </p:extLst>
          </p:nvPr>
        </p:nvGraphicFramePr>
        <p:xfrm>
          <a:off x="512748" y="3499711"/>
          <a:ext cx="10841052" cy="2687443"/>
        </p:xfrm>
        <a:graphic>
          <a:graphicData uri="http://schemas.openxmlformats.org/drawingml/2006/table">
            <a:tbl>
              <a:tblPr>
                <a:tableStyleId>{BDBED569-4797-4DF1-A0F4-6AAB3CD982D8}</a:tableStyleId>
              </a:tblPr>
              <a:tblGrid>
                <a:gridCol w="3552383">
                  <a:extLst>
                    <a:ext uri="{9D8B030D-6E8A-4147-A177-3AD203B41FA5}">
                      <a16:colId xmlns:a16="http://schemas.microsoft.com/office/drawing/2014/main" val="781645054"/>
                    </a:ext>
                  </a:extLst>
                </a:gridCol>
                <a:gridCol w="7288669">
                  <a:extLst>
                    <a:ext uri="{9D8B030D-6E8A-4147-A177-3AD203B41FA5}">
                      <a16:colId xmlns:a16="http://schemas.microsoft.com/office/drawing/2014/main" val="2253836708"/>
                    </a:ext>
                  </a:extLst>
                </a:gridCol>
              </a:tblGrid>
              <a:tr h="335941">
                <a:tc>
                  <a:txBody>
                    <a:bodyPr/>
                    <a:lstStyle/>
                    <a:p>
                      <a:pPr algn="l" fontAlgn="ctr"/>
                      <a:r>
                        <a:rPr lang="en-GB" sz="1050" b="1" u="none" strike="noStrike" dirty="0">
                          <a:effectLst/>
                        </a:rPr>
                        <a:t>Details</a:t>
                      </a:r>
                      <a:endParaRPr lang="en-GB" sz="1050" b="1" i="0" u="none" strike="noStrike" dirty="0">
                        <a:solidFill>
                          <a:srgbClr val="FFFFFF"/>
                        </a:solidFill>
                        <a:effectLst/>
                        <a:latin typeface="Arial Nova" panose="020B0504020202020204" pitchFamily="34" charset="0"/>
                      </a:endParaRPr>
                    </a:p>
                  </a:txBody>
                  <a:tcPr marL="4951" marR="4951" marT="4951" marB="0" anchor="ctr">
                    <a:solidFill>
                      <a:schemeClr val="accent5">
                        <a:lumMod val="40000"/>
                        <a:lumOff val="60000"/>
                      </a:schemeClr>
                    </a:solidFill>
                  </a:tcPr>
                </a:tc>
                <a:tc>
                  <a:txBody>
                    <a:bodyPr/>
                    <a:lstStyle/>
                    <a:p>
                      <a:pPr algn="l" fontAlgn="ctr"/>
                      <a:r>
                        <a:rPr lang="en-GB" sz="1050" b="1" u="none" strike="noStrike" dirty="0">
                          <a:effectLst/>
                        </a:rPr>
                        <a:t>Link</a:t>
                      </a:r>
                      <a:endParaRPr lang="en-GB" sz="1050" b="1" i="0" u="none" strike="noStrike" dirty="0">
                        <a:solidFill>
                          <a:srgbClr val="FFFFFF"/>
                        </a:solidFill>
                        <a:effectLst/>
                        <a:latin typeface="Arial Nova" panose="020B0504020202020204" pitchFamily="34" charset="0"/>
                      </a:endParaRPr>
                    </a:p>
                  </a:txBody>
                  <a:tcPr marL="4951" marR="4951" marT="4951" marB="0" anchor="ctr">
                    <a:solidFill>
                      <a:schemeClr val="accent5">
                        <a:lumMod val="40000"/>
                        <a:lumOff val="60000"/>
                      </a:schemeClr>
                    </a:solidFill>
                  </a:tcPr>
                </a:tc>
                <a:extLst>
                  <a:ext uri="{0D108BD9-81ED-4DB2-BD59-A6C34878D82A}">
                    <a16:rowId xmlns:a16="http://schemas.microsoft.com/office/drawing/2014/main" val="2294339583"/>
                  </a:ext>
                </a:extLst>
              </a:tr>
              <a:tr h="397402">
                <a:tc>
                  <a:txBody>
                    <a:bodyPr/>
                    <a:lstStyle/>
                    <a:p>
                      <a:pPr lvl="0"/>
                      <a:r>
                        <a:rPr lang="en-GB" sz="1050" kern="1200" dirty="0">
                          <a:solidFill>
                            <a:schemeClr val="tx1"/>
                          </a:solidFill>
                          <a:effectLst/>
                          <a:latin typeface="+mn-lt"/>
                          <a:ea typeface="+mn-ea"/>
                          <a:cs typeface="+mn-cs"/>
                        </a:rPr>
                        <a:t>NCL GP website cancer information</a:t>
                      </a:r>
                    </a:p>
                    <a:p>
                      <a:pPr algn="l" fontAlgn="ct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algn="l" fontAlgn="ctr"/>
                      <a:r>
                        <a:rPr lang="en-GB" sz="1050" u="sng" kern="1200" dirty="0">
                          <a:solidFill>
                            <a:schemeClr val="tx1"/>
                          </a:solidFill>
                          <a:effectLst/>
                          <a:latin typeface="+mn-lt"/>
                          <a:ea typeface="+mn-ea"/>
                          <a:cs typeface="+mn-cs"/>
                          <a:hlinkClick r:id="rId3"/>
                        </a:rPr>
                        <a:t>Cancer - NCL ICB General Practice Website</a:t>
                      </a: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3822245867"/>
                  </a:ext>
                </a:extLst>
              </a:tr>
              <a:tr h="4328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Safety netting information</a:t>
                      </a:r>
                    </a:p>
                    <a:p>
                      <a:pPr algn="l" fontAlgn="ct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algn="l" fontAlgn="ctr"/>
                      <a:r>
                        <a:rPr lang="en-GB" sz="1050" u="sng" kern="1200" dirty="0">
                          <a:solidFill>
                            <a:schemeClr val="tx1"/>
                          </a:solidFill>
                          <a:effectLst/>
                          <a:latin typeface="+mn-lt"/>
                          <a:ea typeface="+mn-ea"/>
                          <a:cs typeface="+mn-cs"/>
                          <a:hlinkClick r:id="rId4"/>
                        </a:rPr>
                        <a:t>Safety netting - North Central London Cancer Alliance</a:t>
                      </a: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3784408065"/>
                  </a:ext>
                </a:extLst>
              </a:tr>
              <a:tr h="478400">
                <a:tc>
                  <a:txBody>
                    <a:bodyPr/>
                    <a:lstStyle/>
                    <a:p>
                      <a:pPr algn="l" fontAlgn="ctr"/>
                      <a:r>
                        <a:rPr lang="en-GB" sz="1050" kern="1200" dirty="0">
                          <a:solidFill>
                            <a:schemeClr val="tx1"/>
                          </a:solidFill>
                          <a:effectLst/>
                          <a:latin typeface="+mn-lt"/>
                          <a:ea typeface="+mn-ea"/>
                          <a:cs typeface="+mn-cs"/>
                        </a:rPr>
                        <a:t>Breast screening </a:t>
                      </a: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u="sng" kern="1200" dirty="0">
                          <a:solidFill>
                            <a:schemeClr val="tx1"/>
                          </a:solidFill>
                          <a:effectLst/>
                          <a:latin typeface="+mn-lt"/>
                          <a:ea typeface="+mn-ea"/>
                          <a:cs typeface="+mn-cs"/>
                          <a:hlinkClick r:id="rId5"/>
                        </a:rPr>
                        <a:t>Breast Screening - NCL ICB General Practice Website</a:t>
                      </a:r>
                      <a:endParaRPr lang="en-GB" sz="1050" kern="1200" dirty="0">
                        <a:solidFill>
                          <a:schemeClr val="tx1"/>
                        </a:solidFill>
                        <a:effectLst/>
                        <a:latin typeface="+mn-lt"/>
                        <a:ea typeface="+mn-ea"/>
                        <a:cs typeface="+mn-cs"/>
                      </a:endParaRPr>
                    </a:p>
                    <a:p>
                      <a:pPr algn="l" fontAlgn="ct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2144692869"/>
                  </a:ext>
                </a:extLst>
              </a:tr>
              <a:tr h="334121">
                <a:tc>
                  <a:txBody>
                    <a:bodyPr/>
                    <a:lstStyle/>
                    <a:p>
                      <a:pPr algn="l" fontAlgn="ctr"/>
                      <a:r>
                        <a:rPr lang="en-GB" sz="1050" kern="1200" dirty="0">
                          <a:solidFill>
                            <a:schemeClr val="tx1"/>
                          </a:solidFill>
                          <a:effectLst/>
                          <a:latin typeface="+mn-lt"/>
                          <a:ea typeface="+mn-ea"/>
                          <a:cs typeface="+mn-cs"/>
                        </a:rPr>
                        <a:t>Bowel screening </a:t>
                      </a: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50" u="sng" kern="1200" dirty="0">
                          <a:solidFill>
                            <a:schemeClr val="tx1"/>
                          </a:solidFill>
                          <a:effectLst/>
                          <a:latin typeface="+mn-lt"/>
                          <a:ea typeface="+mn-ea"/>
                          <a:cs typeface="+mn-cs"/>
                          <a:hlinkClick r:id="rId6"/>
                        </a:rPr>
                        <a:t>Bowel Screening - NCL ICB General Practice Website</a:t>
                      </a:r>
                      <a:endParaRPr lang="en-GB" sz="1050" kern="1200" dirty="0">
                        <a:solidFill>
                          <a:schemeClr val="tx1"/>
                        </a:solidFill>
                        <a:effectLst/>
                        <a:latin typeface="+mn-lt"/>
                        <a:ea typeface="+mn-ea"/>
                        <a:cs typeface="+mn-cs"/>
                      </a:endParaRPr>
                    </a:p>
                    <a:p>
                      <a:pPr algn="l" fontAlgn="ct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661964222"/>
                  </a:ext>
                </a:extLst>
              </a:tr>
              <a:tr h="708740">
                <a:tc>
                  <a:txBody>
                    <a:bodyPr/>
                    <a:lstStyle/>
                    <a:p>
                      <a:pPr algn="l" fontAlgn="ctr"/>
                      <a:r>
                        <a:rPr lang="en-GB" sz="1050" kern="1200" dirty="0">
                          <a:solidFill>
                            <a:schemeClr val="tx1"/>
                          </a:solidFill>
                          <a:effectLst/>
                          <a:latin typeface="+mn-lt"/>
                          <a:ea typeface="+mn-ea"/>
                          <a:cs typeface="+mn-cs"/>
                        </a:rPr>
                        <a:t>Cervical screening </a:t>
                      </a:r>
                      <a:endParaRPr lang="en-GB" sz="1050" b="0" i="0" u="none" strike="noStrike" dirty="0">
                        <a:solidFill>
                          <a:srgbClr val="0F6FC6"/>
                        </a:solidFill>
                        <a:effectLst/>
                        <a:latin typeface="Arial Nova" panose="020B0504020202020204" pitchFamily="34" charset="0"/>
                      </a:endParaRPr>
                    </a:p>
                  </a:txBody>
                  <a:tcPr marL="4951" marR="4951" marT="4951" marB="0" anchor="ctr"/>
                </a:tc>
                <a:tc>
                  <a:txBody>
                    <a:bodyPr/>
                    <a:lstStyle/>
                    <a:p>
                      <a:pPr algn="l" fontAlgn="ctr"/>
                      <a:r>
                        <a:rPr lang="en-GB" sz="1050" u="sng" kern="1200" dirty="0">
                          <a:solidFill>
                            <a:schemeClr val="tx1"/>
                          </a:solidFill>
                          <a:effectLst/>
                          <a:latin typeface="+mn-lt"/>
                          <a:ea typeface="+mn-ea"/>
                          <a:cs typeface="+mn-cs"/>
                          <a:hlinkClick r:id="rId7"/>
                        </a:rPr>
                        <a:t>Cervical Screening - NCL ICB General Practice Website</a:t>
                      </a:r>
                      <a:endParaRPr lang="en-GB" sz="1050" b="0" i="0" u="sng" strike="noStrike" dirty="0">
                        <a:solidFill>
                          <a:srgbClr val="F49100"/>
                        </a:solidFill>
                        <a:effectLst/>
                        <a:latin typeface="Arial Nova" panose="020B0504020202020204" pitchFamily="34" charset="0"/>
                      </a:endParaRPr>
                    </a:p>
                  </a:txBody>
                  <a:tcPr marL="4951" marR="4951" marT="4951" marB="0" anchor="ctr"/>
                </a:tc>
                <a:extLst>
                  <a:ext uri="{0D108BD9-81ED-4DB2-BD59-A6C34878D82A}">
                    <a16:rowId xmlns:a16="http://schemas.microsoft.com/office/drawing/2014/main" val="3375913711"/>
                  </a:ext>
                </a:extLst>
              </a:tr>
            </a:tbl>
          </a:graphicData>
        </a:graphic>
      </p:graphicFrame>
    </p:spTree>
    <p:extLst>
      <p:ext uri="{BB962C8B-B14F-4D97-AF65-F5344CB8AC3E}">
        <p14:creationId xmlns:p14="http://schemas.microsoft.com/office/powerpoint/2010/main" val="122087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EF58CB1-FD7D-81ED-3511-2DFADC9E7321}"/>
              </a:ext>
            </a:extLst>
          </p:cNvPr>
          <p:cNvSpPr>
            <a:spLocks noGrp="1"/>
          </p:cNvSpPr>
          <p:nvPr>
            <p:ph type="body" sz="quarter" idx="10"/>
          </p:nvPr>
        </p:nvSpPr>
        <p:spPr>
          <a:xfrm>
            <a:off x="456687" y="3615397"/>
            <a:ext cx="7969465" cy="2701566"/>
          </a:xfrm>
        </p:spPr>
        <p:txBody>
          <a:bodyPr/>
          <a:lstStyle/>
          <a:p>
            <a:r>
              <a:rPr lang="en-US" sz="3600" b="1" dirty="0"/>
              <a:t>PCN DES Assurance:</a:t>
            </a:r>
            <a:r>
              <a:rPr lang="en-US" sz="3600" dirty="0"/>
              <a:t> </a:t>
            </a:r>
            <a:br>
              <a:rPr lang="en-US" sz="3600" dirty="0"/>
            </a:br>
            <a:br>
              <a:rPr lang="en-US" sz="3600" dirty="0"/>
            </a:br>
            <a:r>
              <a:rPr lang="en-US" sz="3600" dirty="0"/>
              <a:t>2023/24 Good Practice &amp; Learning</a:t>
            </a:r>
            <a:endParaRPr lang="en-US" dirty="0"/>
          </a:p>
        </p:txBody>
      </p:sp>
    </p:spTree>
    <p:extLst>
      <p:ext uri="{BB962C8B-B14F-4D97-AF65-F5344CB8AC3E}">
        <p14:creationId xmlns:p14="http://schemas.microsoft.com/office/powerpoint/2010/main" val="362039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Tackling Neighbourhood Health Inequalities (1/2)</a:t>
            </a:r>
          </a:p>
        </p:txBody>
      </p:sp>
      <p:sp>
        <p:nvSpPr>
          <p:cNvPr id="8" name="Rectangle: Rounded Corners 7">
            <a:extLst>
              <a:ext uri="{FF2B5EF4-FFF2-40B4-BE49-F238E27FC236}">
                <a16:creationId xmlns:a16="http://schemas.microsoft.com/office/drawing/2014/main" id="{5F09FE8F-7AA9-4C04-7FD0-4D7B95C81E5E}"/>
              </a:ext>
            </a:extLst>
          </p:cNvPr>
          <p:cNvSpPr/>
          <p:nvPr/>
        </p:nvSpPr>
        <p:spPr>
          <a:xfrm>
            <a:off x="505221" y="1208570"/>
            <a:ext cx="11159788" cy="1577359"/>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PCNs have undertaken a </a:t>
            </a:r>
            <a:r>
              <a:rPr lang="en-GB" sz="1050" b="1" kern="100" dirty="0">
                <a:solidFill>
                  <a:schemeClr val="tx1"/>
                </a:solidFill>
                <a:effectLst/>
                <a:latin typeface="+mj-lt"/>
                <a:ea typeface="Aptos" panose="020B0004020202020204" pitchFamily="34" charset="0"/>
                <a:cs typeface="Times New Roman" panose="02020603050405020304" pitchFamily="18" charset="0"/>
              </a:rPr>
              <a:t>wide range of initiatives and projects to help address healthcare inequalities amongst the most vulnerable </a:t>
            </a:r>
          </a:p>
          <a:p>
            <a:pPr>
              <a:lnSpc>
                <a:spcPct val="107000"/>
              </a:lnSpc>
            </a:pPr>
            <a:r>
              <a:rPr lang="en-GB" sz="1050" b="1" kern="100" dirty="0">
                <a:solidFill>
                  <a:schemeClr val="tx1"/>
                </a:solidFill>
                <a:effectLst/>
                <a:latin typeface="+mj-lt"/>
                <a:ea typeface="Aptos" panose="020B0004020202020204" pitchFamily="34" charset="0"/>
                <a:cs typeface="Times New Roman" panose="02020603050405020304" pitchFamily="18" charset="0"/>
              </a:rPr>
              <a:t>residents and underserved communities </a:t>
            </a:r>
            <a:r>
              <a:rPr lang="en-GB" sz="1050" kern="100" dirty="0">
                <a:solidFill>
                  <a:schemeClr val="tx1"/>
                </a:solidFill>
                <a:effectLst/>
                <a:latin typeface="+mj-lt"/>
                <a:ea typeface="Aptos" panose="020B0004020202020204" pitchFamily="34" charset="0"/>
                <a:cs typeface="Times New Roman" panose="02020603050405020304" pitchFamily="18" charset="0"/>
              </a:rPr>
              <a:t>of North Central London. These projects have included focussing on weight management; </a:t>
            </a:r>
          </a:p>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smoking cessation; improving immunisation and cancer screening uptake; and improving healthcare access and outcomes for specific </a:t>
            </a:r>
          </a:p>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cohorts of people (patients with learning disabilities, patients with severe mental health condition; patients with long-term conditions; frail </a:t>
            </a:r>
          </a:p>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housebound patients; Bengali and Somali communities; people seeking asylum; minority ethnic groups/people; and hard to reach </a:t>
            </a:r>
          </a:p>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communities where English is a second language). The below projects demonstrate some of the excellent initiatives and projects delivered </a:t>
            </a:r>
          </a:p>
          <a:p>
            <a:pPr>
              <a:lnSpc>
                <a:spcPct val="107000"/>
              </a:lnSpc>
            </a:pPr>
            <a:r>
              <a:rPr lang="en-GB" sz="1050" kern="100" dirty="0">
                <a:solidFill>
                  <a:schemeClr val="tx1"/>
                </a:solidFill>
                <a:effectLst/>
                <a:latin typeface="+mj-lt"/>
                <a:ea typeface="Aptos" panose="020B0004020202020204" pitchFamily="34" charset="0"/>
                <a:cs typeface="Times New Roman" panose="02020603050405020304" pitchFamily="18" charset="0"/>
              </a:rPr>
              <a:t>by NCL PCNs.  </a:t>
            </a:r>
          </a:p>
        </p:txBody>
      </p:sp>
      <p:sp>
        <p:nvSpPr>
          <p:cNvPr id="3" name="Rectangle: Rounded Corners 2">
            <a:extLst>
              <a:ext uri="{FF2B5EF4-FFF2-40B4-BE49-F238E27FC236}">
                <a16:creationId xmlns:a16="http://schemas.microsoft.com/office/drawing/2014/main" id="{6418BAF1-DB73-C750-4336-110A93938144}"/>
              </a:ext>
            </a:extLst>
          </p:cNvPr>
          <p:cNvSpPr/>
          <p:nvPr/>
        </p:nvSpPr>
        <p:spPr>
          <a:xfrm>
            <a:off x="505221" y="2927864"/>
            <a:ext cx="5117912" cy="3565012"/>
          </a:xfrm>
          <a:prstGeom prst="roundRect">
            <a:avLst/>
          </a:prstGeom>
          <a:noFill/>
          <a:ln w="38100">
            <a:solidFill>
              <a:schemeClr val="accent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pPr>
            <a:r>
              <a:rPr lang="en-GB" sz="1000" b="1" dirty="0">
                <a:solidFill>
                  <a:schemeClr val="tx1"/>
                </a:solidFill>
                <a:effectLst/>
                <a:ea typeface="Calibri" panose="020F0502020204030204" pitchFamily="34" charset="0"/>
                <a:cs typeface="Times New Roman" panose="02020603050405020304" pitchFamily="18" charset="0"/>
              </a:rPr>
              <a:t>Barnet PCN3</a:t>
            </a:r>
            <a:r>
              <a:rPr lang="en-GB" sz="1000" dirty="0">
                <a:solidFill>
                  <a:schemeClr val="tx1"/>
                </a:solidFill>
                <a:effectLst/>
                <a:ea typeface="Calibri" panose="020F0502020204030204" pitchFamily="34" charset="0"/>
                <a:cs typeface="Times New Roman" panose="02020603050405020304" pitchFamily="18" charset="0"/>
              </a:rPr>
              <a:t> </a:t>
            </a:r>
            <a:r>
              <a:rPr lang="en-GB" sz="1000" b="1" dirty="0">
                <a:solidFill>
                  <a:schemeClr val="tx1"/>
                </a:solidFill>
                <a:effectLst/>
                <a:ea typeface="Calibri" panose="020F0502020204030204" pitchFamily="34" charset="0"/>
                <a:cs typeface="Times New Roman" panose="02020603050405020304" pitchFamily="18" charset="0"/>
              </a:rPr>
              <a:t>- Training PCN Care Coordinators to provide designated health promotion support for patients with learning disabilities. </a:t>
            </a:r>
          </a:p>
          <a:p>
            <a:pPr>
              <a:lnSpc>
                <a:spcPct val="107000"/>
              </a:lnSpc>
            </a:pPr>
            <a:endParaRPr lang="en-GB" sz="1000" dirty="0">
              <a:solidFill>
                <a:schemeClr val="tx1"/>
              </a:solidFill>
              <a:ea typeface="Calibri" panose="020F0502020204030204" pitchFamily="34" charset="0"/>
              <a:cs typeface="Times New Roman" panose="02020603050405020304" pitchFamily="18" charset="0"/>
            </a:endParaRPr>
          </a:p>
          <a:p>
            <a:pPr>
              <a:lnSpc>
                <a:spcPct val="107000"/>
              </a:lnSpc>
            </a:pPr>
            <a:r>
              <a:rPr lang="en-GB" sz="1000" dirty="0">
                <a:solidFill>
                  <a:schemeClr val="tx1"/>
                </a:solidFill>
                <a:effectLst/>
                <a:ea typeface="Calibri" panose="020F0502020204030204" pitchFamily="34" charset="0"/>
                <a:cs typeface="Times New Roman" panose="02020603050405020304" pitchFamily="18" charset="0"/>
              </a:rPr>
              <a:t>This was achieved through additional bespoke training of PCN Care Coordinators with Learning Disability lead nurses and ongoing training via the PCN Nurse Lead. This ensured that the team of Care Coordinators understood the challenges that patients with learning difficulties can face when navigating the health care system, ensuring they received the right care, at the right time.  Additionally, this approach provided an opportunity to proactively offer screening information, vaccination information and the opportunity to discuss what matters to them. The PCN exceeded targets of the PCN DES requirements for Learning Disabilities and SMI Health Checks. In recognition of the effective and very hard work, the PCN Health Inequality Lead was invited to present at the national  AHC Best Practice Webinar in 2022 by the local borough team. The PCN was also invited by the ICB to attend the 75th NHS Westminster Abbey event in recognition of the dedicated and enhanced work to improve services and address inequalities for patients with learning disabilities. </a:t>
            </a:r>
            <a:endParaRPr lang="en-GB" sz="1000" kern="100" dirty="0">
              <a:solidFill>
                <a:schemeClr val="tx1"/>
              </a:solidFill>
              <a:effectLst/>
              <a:ea typeface="Aptos" panose="020B0004020202020204" pitchFamily="34" charset="0"/>
              <a:cs typeface="Times New Roman" panose="02020603050405020304" pitchFamily="18" charset="0"/>
            </a:endParaRPr>
          </a:p>
        </p:txBody>
      </p:sp>
      <p:pic>
        <p:nvPicPr>
          <p:cNvPr id="12" name="Picture 11" descr="A close-up of a diagram&#10;&#10;Description automatically generated">
            <a:extLst>
              <a:ext uri="{FF2B5EF4-FFF2-40B4-BE49-F238E27FC236}">
                <a16:creationId xmlns:a16="http://schemas.microsoft.com/office/drawing/2014/main" id="{93928554-F952-1053-887D-781BB916D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8108" y="1304896"/>
            <a:ext cx="2285692" cy="1285703"/>
          </a:xfrm>
          <a:prstGeom prst="rect">
            <a:avLst/>
          </a:prstGeom>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F805D74B-6959-0BB8-EA41-4E1859273594}"/>
              </a:ext>
            </a:extLst>
          </p:cNvPr>
          <p:cNvSpPr/>
          <p:nvPr/>
        </p:nvSpPr>
        <p:spPr>
          <a:xfrm>
            <a:off x="6095999" y="2923933"/>
            <a:ext cx="5569009" cy="3775041"/>
          </a:xfrm>
          <a:prstGeom prst="round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West &amp; Central Camden PCN – Delivering enhanced health checks on 40-75 years old patients and targeted social prescribing at the most deprived and ethnic minority people.</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The project delivered: </a:t>
            </a:r>
          </a:p>
          <a:p>
            <a:pPr marL="171450" indent="-171450">
              <a:lnSpc>
                <a:spcPct val="107000"/>
              </a:lnSpc>
              <a:spcAft>
                <a:spcPts val="800"/>
              </a:spcAft>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1,714 Enhanced Health Checks conducted by a Health Care Assistant with enhanced training. Results are summarised and communicated to the patient by a Health Care Assistant using a standard protocol letter. Abnormal results are seen by Practice Pharmacist or a GP. </a:t>
            </a:r>
          </a:p>
          <a:p>
            <a:pPr marL="171450" indent="-171450">
              <a:lnSpc>
                <a:spcPct val="107000"/>
              </a:lnSpc>
              <a:spcAft>
                <a:spcPts val="800"/>
              </a:spcAft>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Increase in obesity, pre-diabetes, diabetes and hypertension prevalences highlighting previously unmet need. </a:t>
            </a:r>
          </a:p>
          <a:p>
            <a:pPr marL="171450" indent="-171450">
              <a:lnSpc>
                <a:spcPct val="107000"/>
              </a:lnSpc>
              <a:spcAft>
                <a:spcPts val="800"/>
              </a:spcAft>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Increase in smear uptake in 50–64-year-old women, bowel cancer screening and mammography uptake. </a:t>
            </a:r>
          </a:p>
          <a:p>
            <a:pPr marL="171450" indent="-171450">
              <a:lnSpc>
                <a:spcPct val="107000"/>
              </a:lnSpc>
              <a:spcAft>
                <a:spcPts val="800"/>
              </a:spcAft>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Improvement in ethnicity recording. </a:t>
            </a:r>
          </a:p>
          <a:p>
            <a:pPr marL="171450" indent="-171450">
              <a:lnSpc>
                <a:spcPct val="107000"/>
              </a:lnSpc>
              <a:spcAft>
                <a:spcPts val="800"/>
              </a:spcAft>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Identifying over 400 patients with a QRISK &gt;10%, all of whom have been offered a consultation. </a:t>
            </a:r>
          </a:p>
          <a:p>
            <a:pPr marL="171450" indent="-171450">
              <a:lnSpc>
                <a:spcPct val="107000"/>
              </a:lnSpc>
              <a:spcAft>
                <a:spcPts val="800"/>
              </a:spcAft>
              <a:buFont typeface="Arial" panose="020B0604020202020204" pitchFamily="34" charset="0"/>
              <a:buChar char="•"/>
            </a:pPr>
            <a:r>
              <a:rPr lang="en-GB" sz="1000">
                <a:solidFill>
                  <a:schemeClr val="tx1"/>
                </a:solidFill>
                <a:effectLst/>
                <a:ea typeface="Calibri" panose="020F0502020204030204" pitchFamily="34" charset="0"/>
                <a:cs typeface="Times New Roman" panose="02020603050405020304" pitchFamily="18" charset="0"/>
              </a:rPr>
              <a:t>PCN practice received </a:t>
            </a:r>
            <a:r>
              <a:rPr lang="en-GB" sz="1000" dirty="0">
                <a:solidFill>
                  <a:schemeClr val="tx1"/>
                </a:solidFill>
                <a:effectLst/>
                <a:ea typeface="Calibri" panose="020F0502020204030204" pitchFamily="34" charset="0"/>
                <a:cs typeface="Times New Roman" panose="02020603050405020304" pitchFamily="18" charset="0"/>
              </a:rPr>
              <a:t>a small amount of NCL ICB Health Inequalities funding to support project delivery.</a:t>
            </a:r>
          </a:p>
        </p:txBody>
      </p:sp>
    </p:spTree>
    <p:extLst>
      <p:ext uri="{BB962C8B-B14F-4D97-AF65-F5344CB8AC3E}">
        <p14:creationId xmlns:p14="http://schemas.microsoft.com/office/powerpoint/2010/main" val="322714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Tackling Neighbourhood Health Inequalities (2/2)</a:t>
            </a:r>
          </a:p>
        </p:txBody>
      </p:sp>
      <p:sp>
        <p:nvSpPr>
          <p:cNvPr id="3" name="Rectangle: Rounded Corners 2">
            <a:extLst>
              <a:ext uri="{FF2B5EF4-FFF2-40B4-BE49-F238E27FC236}">
                <a16:creationId xmlns:a16="http://schemas.microsoft.com/office/drawing/2014/main" id="{6418BAF1-DB73-C750-4336-110A93938144}"/>
              </a:ext>
            </a:extLst>
          </p:cNvPr>
          <p:cNvSpPr/>
          <p:nvPr/>
        </p:nvSpPr>
        <p:spPr>
          <a:xfrm>
            <a:off x="189026" y="1059954"/>
            <a:ext cx="6117770" cy="2623284"/>
          </a:xfrm>
          <a:prstGeom prst="round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Kentish Town South PCN</a:t>
            </a:r>
            <a:r>
              <a:rPr lang="en-GB" sz="1000" b="1" dirty="0">
                <a:solidFill>
                  <a:schemeClr val="tx1"/>
                </a:solidFill>
                <a:ea typeface="Calibri" panose="020F0502020204030204" pitchFamily="34" charset="0"/>
                <a:cs typeface="Times New Roman" panose="02020603050405020304" pitchFamily="18" charset="0"/>
              </a:rPr>
              <a:t> – Improving health and wellbeing for patients from the Somali community.</a:t>
            </a:r>
            <a:endParaRPr lang="en-GB" sz="1000" dirty="0">
              <a:solidFill>
                <a:schemeClr val="tx1"/>
              </a:solidFill>
              <a:ea typeface="Calibri" panose="020F0502020204030204" pitchFamily="34" charset="0"/>
              <a:cs typeface="Times New Roman" panose="02020603050405020304" pitchFamily="18" charset="0"/>
            </a:endParaRP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Health and wellbeing days were coordinated for the local Somali community as many health issues were highlighted and showed the gap that Somali community faced in terms of seeking medical help, keeping fit, healthy eating, and taking medical advice seriously. These events proved how crucial it was to address health disparities within the PCNs community and how raising awareness, providing accessible healthcare, and promoting education can contribute to narrowing these gaps. </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The days included Zumba, Pilate exercises and chair exercise for older ladies, and providing information about local healthcare services, including how to access local mental health services. </a:t>
            </a:r>
          </a:p>
          <a:p>
            <a:pPr>
              <a:lnSpc>
                <a:spcPct val="107000"/>
              </a:lnSpc>
              <a:spcAft>
                <a:spcPts val="800"/>
              </a:spcAft>
            </a:pPr>
            <a:r>
              <a:rPr lang="en-GB" sz="1000" dirty="0">
                <a:solidFill>
                  <a:schemeClr val="tx1"/>
                </a:solidFill>
                <a:ea typeface="Calibri" panose="020F0502020204030204" pitchFamily="34" charset="0"/>
                <a:cs typeface="Times New Roman" panose="02020603050405020304" pitchFamily="18" charset="0"/>
              </a:rPr>
              <a:t>The project</a:t>
            </a:r>
            <a:r>
              <a:rPr lang="en-GB" sz="1000" dirty="0">
                <a:solidFill>
                  <a:schemeClr val="tx1"/>
                </a:solidFill>
                <a:effectLst/>
                <a:ea typeface="Calibri" panose="020F0502020204030204" pitchFamily="34" charset="0"/>
                <a:cs typeface="Times New Roman" panose="02020603050405020304" pitchFamily="18" charset="0"/>
              </a:rPr>
              <a:t> increased community engagement, reduced stigma and improved awareness of healthcare services, and improved partnership working. The PCN received a small amount of NCL ICB Health Inequalities funding to support project delivery. </a:t>
            </a:r>
          </a:p>
        </p:txBody>
      </p:sp>
      <p:sp>
        <p:nvSpPr>
          <p:cNvPr id="4" name="Rectangle: Rounded Corners 3">
            <a:extLst>
              <a:ext uri="{FF2B5EF4-FFF2-40B4-BE49-F238E27FC236}">
                <a16:creationId xmlns:a16="http://schemas.microsoft.com/office/drawing/2014/main" id="{14D5985B-40C1-A00D-CFBF-3C2F30E4F172}"/>
              </a:ext>
            </a:extLst>
          </p:cNvPr>
          <p:cNvSpPr/>
          <p:nvPr/>
        </p:nvSpPr>
        <p:spPr>
          <a:xfrm>
            <a:off x="189026" y="4025069"/>
            <a:ext cx="6117770" cy="2467807"/>
          </a:xfrm>
          <a:prstGeom prst="round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West Enfield Collaborative PCN – Improving Menopausal Advice &amp; Support </a:t>
            </a:r>
          </a:p>
          <a:p>
            <a:pPr>
              <a:lnSpc>
                <a:spcPct val="107000"/>
              </a:lnSpc>
              <a:spcAft>
                <a:spcPts val="800"/>
              </a:spcAft>
            </a:pPr>
            <a:r>
              <a:rPr lang="en-GB" sz="1000" dirty="0">
                <a:solidFill>
                  <a:schemeClr val="tx1"/>
                </a:solidFill>
                <a:ea typeface="Calibri" panose="020F0502020204030204" pitchFamily="34" charset="0"/>
                <a:cs typeface="Times New Roman" panose="02020603050405020304" pitchFamily="18" charset="0"/>
              </a:rPr>
              <a:t>The PCN</a:t>
            </a:r>
            <a:r>
              <a:rPr lang="en-GB" sz="1000" dirty="0">
                <a:solidFill>
                  <a:schemeClr val="tx1"/>
                </a:solidFill>
                <a:effectLst/>
                <a:ea typeface="Calibri" panose="020F0502020204030204" pitchFamily="34" charset="0"/>
                <a:cs typeface="Times New Roman" panose="02020603050405020304" pitchFamily="18" charset="0"/>
              </a:rPr>
              <a:t> identified a lead GP who has a special interest in menopause and supported them through training to become a GPwSI at Whittington menopause clinic. The Lead GP was then able to upskill PCN clinicians with in-house teaching and regular updates about menopause management. </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The Lead GP now works with Age UK and Enfield IAPT with sessions on a monthly basis at a local site allowing a meet up for anyone affected by perimenopause and menopause. Topics range from managing symptoms, managing anxiety, HRT and medications, staying fit and active, complementary therapies, diet  and nutrition. </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These menopause workshops have proven to be popular and the PCN practices are able to signpost patients to these using Accurx messaging. </a:t>
            </a:r>
            <a:r>
              <a:rPr lang="en-GB" sz="1000" dirty="0">
                <a:effectLst/>
                <a:ea typeface="Calibri" panose="020F0502020204030204" pitchFamily="34" charset="0"/>
                <a:cs typeface="Times New Roman" panose="02020603050405020304" pitchFamily="18" charset="0"/>
              </a:rPr>
              <a:t>.</a:t>
            </a:r>
            <a:endParaRPr lang="en-GB" sz="1000" dirty="0">
              <a:solidFill>
                <a:schemeClr val="tx1"/>
              </a:solidFill>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9292FC8-A052-DEF7-CCDE-EB3ECABD8F42}"/>
              </a:ext>
            </a:extLst>
          </p:cNvPr>
          <p:cNvSpPr/>
          <p:nvPr/>
        </p:nvSpPr>
        <p:spPr>
          <a:xfrm>
            <a:off x="6503349" y="1574396"/>
            <a:ext cx="5499625" cy="4732400"/>
          </a:xfrm>
          <a:prstGeom prst="roundRect">
            <a:avLst/>
          </a:prstGeom>
          <a:solidFill>
            <a:schemeClr val="bg1"/>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Barnet PCN6</a:t>
            </a:r>
            <a:r>
              <a:rPr lang="en-GB" sz="1000" dirty="0">
                <a:solidFill>
                  <a:schemeClr val="tx1"/>
                </a:solidFill>
                <a:effectLst/>
                <a:ea typeface="Calibri" panose="020F0502020204030204" pitchFamily="34" charset="0"/>
                <a:cs typeface="Times New Roman" panose="02020603050405020304" pitchFamily="18" charset="0"/>
              </a:rPr>
              <a:t> </a:t>
            </a:r>
            <a:r>
              <a:rPr lang="en-GB" sz="1000" b="1" dirty="0">
                <a:solidFill>
                  <a:schemeClr val="tx1"/>
                </a:solidFill>
                <a:effectLst/>
                <a:ea typeface="Calibri" panose="020F0502020204030204" pitchFamily="34" charset="0"/>
                <a:cs typeface="Times New Roman" panose="02020603050405020304" pitchFamily="18" charset="0"/>
              </a:rPr>
              <a:t>- Supporting digitally excluded patients to increase their confidence with online access, alongside work to improve the accessibility of the PCN practice websites. </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Many digitally excluded patients do not have access to a computer terminal but do have access to a smartphone.  As such, PCN practice websites were upgraded so that they automatically reconfigure to optimise display on smartphones and all other digital devices. 26% of our practice population do not have English as their first language which is another key contributor to digital exclusion. The new website can be displayed in 84 different languages, identifiable by national flag.</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For those who have a condition that prevents them accessing websites in the way that is different to that of most people, for example visual impairment or where motor control prevents the ability to perform concentrated tasks, the website design meets the latest accessibility standards. This includes the ability to change colours, contrast levels, fonts, and to zoom to 300% without text spill. Other accessibility options include keyboard only navigation, speech recognition navigation, and compatibility with screen reader software.</a:t>
            </a:r>
          </a:p>
          <a:p>
            <a:pPr>
              <a:lnSpc>
                <a:spcPct val="107000"/>
              </a:lnSpc>
              <a:spcAft>
                <a:spcPts val="800"/>
              </a:spcAft>
            </a:pPr>
            <a:r>
              <a:rPr lang="en-GB" sz="1000" dirty="0">
                <a:solidFill>
                  <a:schemeClr val="tx1"/>
                </a:solidFill>
                <a:effectLst/>
                <a:ea typeface="Calibri" panose="020F0502020204030204" pitchFamily="34" charset="0"/>
                <a:cs typeface="Times New Roman" panose="02020603050405020304" pitchFamily="18" charset="0"/>
              </a:rPr>
              <a:t>The PCN also been focussed on improving NHS App uptake. Practices ran campaigns with posters and leaflets, while patient facing staff were trained to encourage patients that request a service deliverable though the NHS App to download and set up the app with them. In addition, the PCN ran a dedicated patient engagement event to promote the NHS App. Patients were invited via links with Barnet BOOST and Social Prescribers were in attendance to talk about the benefits of the app and how to use it.</a:t>
            </a:r>
          </a:p>
        </p:txBody>
      </p:sp>
    </p:spTree>
    <p:extLst>
      <p:ext uri="{BB962C8B-B14F-4D97-AF65-F5344CB8AC3E}">
        <p14:creationId xmlns:p14="http://schemas.microsoft.com/office/powerpoint/2010/main" val="115613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B989F5-F194-352C-513D-65E2098C5C2F}"/>
              </a:ext>
            </a:extLst>
          </p:cNvPr>
          <p:cNvSpPr>
            <a:spLocks noGrp="1"/>
          </p:cNvSpPr>
          <p:nvPr>
            <p:ph type="sldNum" sz="quarter" idx="10"/>
          </p:nvPr>
        </p:nvSpPr>
        <p:spPr/>
        <p:txBody>
          <a:bodyPr/>
          <a:lstStyle/>
          <a:p>
            <a:fld id="{D26BAAAC-E2E6-5240-A1E8-423BA9521B93}" type="slidenum">
              <a:rPr lang="en-US" smtClean="0"/>
              <a:t>6</a:t>
            </a:fld>
            <a:endParaRPr lang="en-US" dirty="0"/>
          </a:p>
        </p:txBody>
      </p:sp>
      <p:sp>
        <p:nvSpPr>
          <p:cNvPr id="17" name="Rectangle 16">
            <a:extLst>
              <a:ext uri="{FF2B5EF4-FFF2-40B4-BE49-F238E27FC236}">
                <a16:creationId xmlns:a16="http://schemas.microsoft.com/office/drawing/2014/main" id="{64C34687-3A23-5DAA-65CF-8F02C579223F}"/>
              </a:ext>
            </a:extLst>
          </p:cNvPr>
          <p:cNvSpPr/>
          <p:nvPr/>
        </p:nvSpPr>
        <p:spPr>
          <a:xfrm>
            <a:off x="9383282" y="1212573"/>
            <a:ext cx="1469877" cy="394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04A57F9E-2499-E65F-FE89-F96DCC3D18BC}"/>
              </a:ext>
            </a:extLst>
          </p:cNvPr>
          <p:cNvSpPr/>
          <p:nvPr/>
        </p:nvSpPr>
        <p:spPr>
          <a:xfrm>
            <a:off x="291240" y="1606609"/>
            <a:ext cx="4209216" cy="4455136"/>
          </a:xfrm>
          <a:prstGeom prst="roundRect">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rPr>
              <a:t>Does your PCN tackling health inequalities approach / project:</a:t>
            </a:r>
          </a:p>
          <a:p>
            <a:endParaRPr lang="en-GB" sz="1100" dirty="0">
              <a:solidFill>
                <a:schemeClr val="tx1"/>
              </a:solidFill>
            </a:endParaRPr>
          </a:p>
          <a:p>
            <a:pPr lvl="1">
              <a:buFont typeface="Arial" panose="020B0604020202020204" pitchFamily="34" charset="0"/>
              <a:buChar char="•"/>
            </a:pPr>
            <a:r>
              <a:rPr lang="en-GB" sz="1100" dirty="0">
                <a:solidFill>
                  <a:schemeClr val="tx1"/>
                </a:solidFill>
              </a:rPr>
              <a:t>Address general practice access inequalities?</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Provide personalised services in areas with high levels of deprivation?</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Have an engagement approach to reach a wider part of the population?</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Target CORE20Plus5 cohorts and is there a system is in place to monitor patient outcomes and impact of approach / project?</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Outcomes connect with the NCL Population Health and Inequalities Strategy?</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Collaborate with partners to optimise patient outcomes and further integrate services?</a:t>
            </a:r>
          </a:p>
          <a:p>
            <a:pPr lvl="1">
              <a:buFont typeface="Arial" panose="020B0604020202020204" pitchFamily="34" charset="0"/>
              <a:buChar char="•"/>
            </a:pPr>
            <a:endParaRPr lang="en-GB" sz="1100" dirty="0">
              <a:solidFill>
                <a:schemeClr val="tx1"/>
              </a:solidFill>
            </a:endParaRPr>
          </a:p>
          <a:p>
            <a:pPr lvl="1">
              <a:buFont typeface="Arial" panose="020B0604020202020204" pitchFamily="34" charset="0"/>
              <a:buChar char="•"/>
            </a:pPr>
            <a:r>
              <a:rPr lang="en-GB" sz="1100" dirty="0">
                <a:solidFill>
                  <a:schemeClr val="tx1"/>
                </a:solidFill>
              </a:rPr>
              <a:t>Identify any opportunities to expand your approach / project more broadly across primary care?</a:t>
            </a:r>
            <a:endParaRPr lang="en-GB" sz="1100" dirty="0"/>
          </a:p>
        </p:txBody>
      </p:sp>
      <p:sp>
        <p:nvSpPr>
          <p:cNvPr id="3" name="Title 1">
            <a:extLst>
              <a:ext uri="{FF2B5EF4-FFF2-40B4-BE49-F238E27FC236}">
                <a16:creationId xmlns:a16="http://schemas.microsoft.com/office/drawing/2014/main" id="{BDBA3F65-1D51-4991-5AFA-91130B350CC4}"/>
              </a:ext>
            </a:extLst>
          </p:cNvPr>
          <p:cNvSpPr txBox="1">
            <a:spLocks/>
          </p:cNvSpPr>
          <p:nvPr/>
        </p:nvSpPr>
        <p:spPr>
          <a:xfrm>
            <a:off x="838200" y="365124"/>
            <a:ext cx="7514492" cy="1325563"/>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en-US" sz="2400" dirty="0"/>
              <a:t>Tackling Health Inequalities – Considerations </a:t>
            </a:r>
          </a:p>
        </p:txBody>
      </p:sp>
      <p:pic>
        <p:nvPicPr>
          <p:cNvPr id="14" name="Picture 13" descr="A screenshot of a medical report&#10;&#10;Description automatically generated with medium confidence">
            <a:extLst>
              <a:ext uri="{FF2B5EF4-FFF2-40B4-BE49-F238E27FC236}">
                <a16:creationId xmlns:a16="http://schemas.microsoft.com/office/drawing/2014/main" id="{4500B6C3-CC85-FA38-5365-D0B7F7EB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418" y="1998485"/>
            <a:ext cx="7366547" cy="3505499"/>
          </a:xfrm>
          <a:prstGeom prst="rect">
            <a:avLst/>
          </a:prstGeom>
        </p:spPr>
      </p:pic>
      <p:sp>
        <p:nvSpPr>
          <p:cNvPr id="15" name="TextBox 14">
            <a:extLst>
              <a:ext uri="{FF2B5EF4-FFF2-40B4-BE49-F238E27FC236}">
                <a16:creationId xmlns:a16="http://schemas.microsoft.com/office/drawing/2014/main" id="{BE0A1180-E8D7-E873-3252-4E32A299FA47}"/>
              </a:ext>
            </a:extLst>
          </p:cNvPr>
          <p:cNvSpPr txBox="1"/>
          <p:nvPr/>
        </p:nvSpPr>
        <p:spPr>
          <a:xfrm>
            <a:off x="4950070" y="5445372"/>
            <a:ext cx="6832308" cy="246221"/>
          </a:xfrm>
          <a:prstGeom prst="rect">
            <a:avLst/>
          </a:prstGeom>
          <a:noFill/>
        </p:spPr>
        <p:txBody>
          <a:bodyPr wrap="square" rtlCol="0">
            <a:spAutoFit/>
          </a:bodyPr>
          <a:lstStyle/>
          <a:p>
            <a:r>
              <a:rPr lang="en-GB" sz="1000" dirty="0"/>
              <a:t>Reference: </a:t>
            </a:r>
            <a:r>
              <a:rPr lang="en-GB" sz="1000" i="1" dirty="0">
                <a:hlinkClick r:id="rId3"/>
              </a:rPr>
              <a:t>Population Health Outcomes Framework, NCL ICB Population Health and Integrated Care Strategy</a:t>
            </a:r>
            <a:r>
              <a:rPr lang="en-GB" sz="1000" i="1" dirty="0"/>
              <a:t>, p.16</a:t>
            </a:r>
          </a:p>
        </p:txBody>
      </p:sp>
    </p:spTree>
    <p:extLst>
      <p:ext uri="{BB962C8B-B14F-4D97-AF65-F5344CB8AC3E}">
        <p14:creationId xmlns:p14="http://schemas.microsoft.com/office/powerpoint/2010/main" val="2860996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Personalised Care and Social Prescribing</a:t>
            </a:r>
            <a:endParaRPr lang="en-US" sz="2800" dirty="0"/>
          </a:p>
        </p:txBody>
      </p:sp>
      <p:sp>
        <p:nvSpPr>
          <p:cNvPr id="8" name="Rectangle: Rounded Corners 7">
            <a:extLst>
              <a:ext uri="{FF2B5EF4-FFF2-40B4-BE49-F238E27FC236}">
                <a16:creationId xmlns:a16="http://schemas.microsoft.com/office/drawing/2014/main" id="{49FE3062-5B7F-B99B-8D6E-1A2D0F139768}"/>
              </a:ext>
            </a:extLst>
          </p:cNvPr>
          <p:cNvSpPr/>
          <p:nvPr/>
        </p:nvSpPr>
        <p:spPr>
          <a:xfrm>
            <a:off x="201791" y="900105"/>
            <a:ext cx="7834378" cy="169138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kern="100" dirty="0">
                <a:solidFill>
                  <a:schemeClr val="tx1"/>
                </a:solidFill>
                <a:effectLst/>
                <a:latin typeface="+mj-lt"/>
                <a:ea typeface="Aptos" panose="020B0004020202020204" pitchFamily="34" charset="0"/>
                <a:cs typeface="Times New Roman" panose="02020603050405020304" pitchFamily="18" charset="0"/>
              </a:rPr>
              <a:t>It is evident from feedback that </a:t>
            </a:r>
            <a:r>
              <a:rPr lang="en-GB" sz="1000" b="1" kern="100" dirty="0">
                <a:solidFill>
                  <a:schemeClr val="tx1"/>
                </a:solidFill>
                <a:effectLst/>
                <a:latin typeface="+mj-lt"/>
                <a:ea typeface="Aptos" panose="020B0004020202020204" pitchFamily="34" charset="0"/>
                <a:cs typeface="Times New Roman" panose="02020603050405020304" pitchFamily="18" charset="0"/>
              </a:rPr>
              <a:t>PCNs provide personalised care based around individual’s needs </a:t>
            </a:r>
            <a:r>
              <a:rPr lang="en-GB" sz="1000" kern="100" dirty="0">
                <a:solidFill>
                  <a:schemeClr val="tx1"/>
                </a:solidFill>
                <a:effectLst/>
                <a:latin typeface="+mj-lt"/>
                <a:ea typeface="Aptos" panose="020B0004020202020204" pitchFamily="34" charset="0"/>
                <a:cs typeface="Times New Roman" panose="02020603050405020304" pitchFamily="18" charset="0"/>
              </a:rPr>
              <a:t>and that </a:t>
            </a:r>
            <a:r>
              <a:rPr lang="en-GB" sz="1000" b="1" kern="100" dirty="0">
                <a:solidFill>
                  <a:schemeClr val="tx1"/>
                </a:solidFill>
                <a:effectLst/>
                <a:latin typeface="+mj-lt"/>
                <a:ea typeface="Aptos" panose="020B0004020202020204" pitchFamily="34" charset="0"/>
                <a:cs typeface="Times New Roman" panose="02020603050405020304" pitchFamily="18" charset="0"/>
              </a:rPr>
              <a:t>Social Prescribers Link Workers (SPLW) are an established and integral member </a:t>
            </a:r>
            <a:r>
              <a:rPr lang="en-GB" sz="1000" kern="100" dirty="0">
                <a:solidFill>
                  <a:schemeClr val="tx1"/>
                </a:solidFill>
                <a:effectLst/>
                <a:latin typeface="+mj-lt"/>
                <a:ea typeface="Aptos" panose="020B0004020202020204" pitchFamily="34" charset="0"/>
                <a:cs typeface="Times New Roman" panose="02020603050405020304" pitchFamily="18" charset="0"/>
              </a:rPr>
              <a:t>of the PCN / practice team, </a:t>
            </a:r>
            <a:r>
              <a:rPr lang="en-GB" sz="1000" b="1" kern="100" dirty="0">
                <a:solidFill>
                  <a:schemeClr val="tx1"/>
                </a:solidFill>
                <a:effectLst/>
                <a:latin typeface="+mj-lt"/>
                <a:ea typeface="Aptos" panose="020B0004020202020204" pitchFamily="34" charset="0"/>
                <a:cs typeface="Times New Roman" panose="02020603050405020304" pitchFamily="18" charset="0"/>
              </a:rPr>
              <a:t>acting as a holistic community-based support connector and promoting self-management to vulnerable patients and underserved communities. </a:t>
            </a:r>
          </a:p>
          <a:p>
            <a:pPr>
              <a:lnSpc>
                <a:spcPct val="107000"/>
              </a:lnSpc>
            </a:pPr>
            <a:endParaRPr lang="en-GB" sz="1000" kern="100" dirty="0">
              <a:solidFill>
                <a:schemeClr val="tx1"/>
              </a:solidFill>
              <a:latin typeface="+mj-lt"/>
              <a:ea typeface="Aptos" panose="020B0004020202020204" pitchFamily="34" charset="0"/>
              <a:cs typeface="Times New Roman" panose="02020603050405020304" pitchFamily="18" charset="0"/>
            </a:endParaRPr>
          </a:p>
          <a:p>
            <a:pPr>
              <a:lnSpc>
                <a:spcPct val="107000"/>
              </a:lnSpc>
            </a:pPr>
            <a:r>
              <a:rPr lang="en-GB" sz="1000" kern="100" dirty="0">
                <a:solidFill>
                  <a:schemeClr val="tx1"/>
                </a:solidFill>
                <a:latin typeface="+mj-lt"/>
                <a:ea typeface="Aptos" panose="020B0004020202020204" pitchFamily="34" charset="0"/>
                <a:cs typeface="Times New Roman" panose="02020603050405020304" pitchFamily="18" charset="0"/>
              </a:rPr>
              <a:t>There was a wide range of cohorts of people identified which benefitted from additional social support including: patients with multiple co-morbities; patients with mental health conditions; frequent appointment attenders; new mums; patients with newly diagnosed cancer; housebound patients; frail patients living on their own; patients with housing problems; patients in receipt of welfare support; carers; patients with dementia; homelessness; supporting digital inclusion; LGBTQ+ community; and people seeking asylum. </a:t>
            </a:r>
            <a:r>
              <a:rPr lang="en-GB" sz="1000" kern="100" dirty="0">
                <a:solidFill>
                  <a:schemeClr val="tx1"/>
                </a:solidFill>
                <a:effectLst/>
                <a:latin typeface="+mj-lt"/>
                <a:ea typeface="Aptos" panose="020B0004020202020204" pitchFamily="34" charset="0"/>
                <a:cs typeface="Times New Roman" panose="02020603050405020304" pitchFamily="18" charset="0"/>
              </a:rPr>
              <a:t>The below highlights some of the projects delivered by NCL PCNs. </a:t>
            </a:r>
            <a:endParaRPr lang="en-GB" sz="1000" kern="100" dirty="0">
              <a:solidFill>
                <a:schemeClr val="tx1"/>
              </a:solidFill>
              <a:latin typeface="+mj-lt"/>
              <a:ea typeface="Aptos" panose="020B000402020202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E6B2FAF-7C1E-2233-4734-5AA91750107D}"/>
              </a:ext>
            </a:extLst>
          </p:cNvPr>
          <p:cNvSpPr/>
          <p:nvPr/>
        </p:nvSpPr>
        <p:spPr>
          <a:xfrm>
            <a:off x="7663723" y="4983245"/>
            <a:ext cx="4355362" cy="1691384"/>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ea typeface="Aptos" panose="020B0004020202020204" pitchFamily="34" charset="0"/>
                <a:cs typeface="Times New Roman" panose="02020603050405020304" pitchFamily="18" charset="0"/>
              </a:rPr>
              <a:t>Edmonton PCN implemented shared decision-making (SDM) through adopting a multi-faceted approach </a:t>
            </a:r>
            <a:r>
              <a:rPr lang="en-GB" sz="1000" kern="100" dirty="0">
                <a:solidFill>
                  <a:schemeClr val="tx1"/>
                </a:solidFill>
                <a:ea typeface="Aptos" panose="020B0004020202020204" pitchFamily="34" charset="0"/>
                <a:cs typeface="Times New Roman" panose="02020603050405020304" pitchFamily="18" charset="0"/>
              </a:rPr>
              <a:t>of 1) training and education of SDM; 2) patient involvement and empowerment – pre-consultation questionnaires eliciting patients values, preferences and concerns before the consultation thereby helping to tailor the discussion to the patient’s context; 3) patient feedback; 4) sharing case studies and success stories with patients led to positive outcomes; and 5) evaluation and adaptation – measuring patient satisfaction and iteratively refining practices and protocols based on feedback. </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0623C8B1-07E3-BE0D-225A-508E6CC39E11}"/>
              </a:ext>
            </a:extLst>
          </p:cNvPr>
          <p:cNvGrpSpPr/>
          <p:nvPr/>
        </p:nvGrpSpPr>
        <p:grpSpPr>
          <a:xfrm>
            <a:off x="4679509" y="2664120"/>
            <a:ext cx="2878016" cy="2727538"/>
            <a:chOff x="9280733" y="3946589"/>
            <a:chExt cx="2894177" cy="2412171"/>
          </a:xfrm>
        </p:grpSpPr>
        <p:pic>
          <p:nvPicPr>
            <p:cNvPr id="12" name="Picture 11" descr="A diagram of a group of people&#10;&#10;Description automatically generated">
              <a:extLst>
                <a:ext uri="{FF2B5EF4-FFF2-40B4-BE49-F238E27FC236}">
                  <a16:creationId xmlns:a16="http://schemas.microsoft.com/office/drawing/2014/main" id="{3A62F6A3-3E97-B6CE-5B11-B23045648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0733" y="3946589"/>
              <a:ext cx="2894177" cy="2412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EB979BAF-D4DD-77BB-2B5C-0415C5F017BE}"/>
                </a:ext>
              </a:extLst>
            </p:cNvPr>
            <p:cNvSpPr/>
            <p:nvPr/>
          </p:nvSpPr>
          <p:spPr>
            <a:xfrm>
              <a:off x="9280733" y="4444496"/>
              <a:ext cx="876349" cy="1691384"/>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Rounded Corners 2">
            <a:extLst>
              <a:ext uri="{FF2B5EF4-FFF2-40B4-BE49-F238E27FC236}">
                <a16:creationId xmlns:a16="http://schemas.microsoft.com/office/drawing/2014/main" id="{77F548BF-3AF7-917D-2550-4DF20121FB10}"/>
              </a:ext>
            </a:extLst>
          </p:cNvPr>
          <p:cNvSpPr/>
          <p:nvPr/>
        </p:nvSpPr>
        <p:spPr>
          <a:xfrm>
            <a:off x="201790" y="5580838"/>
            <a:ext cx="7355735" cy="1093791"/>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Kentish Town Central PCN social prescribing service was developed through population health data insight and the lived experiences of relationship-based practice informed by clinical and social presentations to practice staff. </a:t>
            </a:r>
            <a:r>
              <a:rPr lang="en-GB" sz="1000" dirty="0">
                <a:solidFill>
                  <a:schemeClr val="tx1"/>
                </a:solidFill>
                <a:effectLst/>
                <a:ea typeface="Calibri" panose="020F0502020204030204" pitchFamily="34" charset="0"/>
                <a:cs typeface="Times New Roman" panose="02020603050405020304" pitchFamily="18" charset="0"/>
              </a:rPr>
              <a:t>Three SPLW are employed, each with a specific focus – one works with the local community centre which has close relationships with the surrounding community; one supports largely &gt;65yrs, children and young people and the LGBTQ+ community; and one focuses on supporting peri- and postmenopausal women. </a:t>
            </a:r>
            <a:endParaRPr lang="en-GB" sz="11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761A6B9-65C7-53C5-AA4B-5C6CCE936F90}"/>
              </a:ext>
            </a:extLst>
          </p:cNvPr>
          <p:cNvSpPr/>
          <p:nvPr/>
        </p:nvSpPr>
        <p:spPr>
          <a:xfrm>
            <a:off x="172914" y="2664120"/>
            <a:ext cx="4380053" cy="282228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effectLst/>
                <a:ea typeface="Calibri" panose="020F0502020204030204" pitchFamily="34" charset="0"/>
                <a:cs typeface="Times New Roman" panose="02020603050405020304" pitchFamily="18" charset="0"/>
              </a:rPr>
              <a:t>Islington South and Central 1 PCNs</a:t>
            </a:r>
            <a:r>
              <a:rPr lang="en-GB" sz="1000" dirty="0">
                <a:solidFill>
                  <a:schemeClr val="tx1"/>
                </a:solidFill>
                <a:effectLst/>
                <a:ea typeface="Calibri" panose="020F0502020204030204" pitchFamily="34" charset="0"/>
                <a:cs typeface="Times New Roman" panose="02020603050405020304" pitchFamily="18" charset="0"/>
              </a:rPr>
              <a:t> </a:t>
            </a:r>
            <a:r>
              <a:rPr lang="en-GB" sz="1000" b="1" dirty="0">
                <a:solidFill>
                  <a:schemeClr val="tx1"/>
                </a:solidFill>
                <a:effectLst/>
                <a:ea typeface="Calibri" panose="020F0502020204030204" pitchFamily="34" charset="0"/>
                <a:cs typeface="Times New Roman" panose="02020603050405020304" pitchFamily="18" charset="0"/>
              </a:rPr>
              <a:t>social prescribing offer, led by SPLWs from AgeUK, provided diverse targeted support</a:t>
            </a:r>
            <a:r>
              <a:rPr lang="en-GB" sz="1000" dirty="0">
                <a:solidFill>
                  <a:schemeClr val="tx1"/>
                </a:solidFill>
                <a:effectLst/>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Worked with the Metropolitan University and dietician and nutrition students to run workshops on pre-diabetes and high cholesterol - </a:t>
            </a:r>
            <a:r>
              <a:rPr lang="en-GB" sz="1000" u="sng" dirty="0">
                <a:solidFill>
                  <a:schemeClr val="tx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https://www.ageuk.org.uk/islington/about-us/news/2023/guiding-islington-residents-to-reduce-risk-of-health-conditions/</a:t>
            </a:r>
            <a:r>
              <a:rPr lang="en-GB" sz="1000" u="sng" dirty="0">
                <a:solidFill>
                  <a:schemeClr val="tx1"/>
                </a:solidFill>
                <a:effectLst/>
                <a:ea typeface="Calibri" panose="020F0502020204030204" pitchFamily="34" charset="0"/>
                <a:cs typeface="Times New Roman" panose="02020603050405020304" pitchFamily="18" charset="0"/>
              </a:rPr>
              <a:t> </a:t>
            </a:r>
            <a:endParaRPr lang="en-GB" sz="1000" dirty="0">
              <a:solidFill>
                <a:schemeClr val="tx1"/>
              </a:solidFill>
              <a:effectLst/>
              <a:ea typeface="Calibri" panose="020F0502020204030204" pitchFamily="34" charset="0"/>
              <a:cs typeface="Times New Roman" panose="02020603050405020304" pitchFamily="18" charset="0"/>
            </a:endParaRPr>
          </a:p>
          <a:p>
            <a:pPr lvl="0"/>
            <a:endParaRPr lang="en-GB" sz="1000" dirty="0">
              <a:solidFill>
                <a:schemeClr val="tx1"/>
              </a:solidFill>
              <a:effectLst/>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Menstrual Cycle Support (alleviating menstrual suffering) – Establishing and developing group - </a:t>
            </a:r>
            <a:r>
              <a:rPr lang="en-GB" sz="1000" u="sng" dirty="0">
                <a:solidFill>
                  <a:schemeClr val="tx1"/>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https://www.kateshepherdcohen.com/menstrual-cycle-support-social-prescribing</a:t>
            </a:r>
            <a:r>
              <a:rPr lang="en-GB" sz="1000" dirty="0">
                <a:solidFill>
                  <a:schemeClr val="tx1"/>
                </a:solidFill>
                <a:effectLst/>
                <a:ea typeface="Calibri" panose="020F0502020204030204" pitchFamily="34" charset="0"/>
                <a:cs typeface="Times New Roman" panose="02020603050405020304" pitchFamily="18" charset="0"/>
              </a:rPr>
              <a:t> </a:t>
            </a:r>
          </a:p>
          <a:p>
            <a:pPr lvl="0"/>
            <a:endParaRPr lang="en-GB" sz="1000" dirty="0">
              <a:solidFill>
                <a:schemeClr val="tx1"/>
              </a:solidFill>
              <a:effectLst/>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solidFill>
                  <a:schemeClr val="tx1"/>
                </a:solidFill>
                <a:effectLst/>
                <a:ea typeface="Calibri" panose="020F0502020204030204" pitchFamily="34" charset="0"/>
                <a:cs typeface="Times New Roman" panose="02020603050405020304" pitchFamily="18" charset="0"/>
              </a:rPr>
              <a:t>Warm Space for Younger People: Worked with Hotwire to address some of the issues experienced by younger people due to the cost-of-living crisis. These were run in the evening on a monthly basis to provide support for people who were younger than 65, having multiple comorbidities or low income or both.</a:t>
            </a:r>
          </a:p>
        </p:txBody>
      </p:sp>
      <p:sp>
        <p:nvSpPr>
          <p:cNvPr id="5" name="Rectangle: Rounded Corners 4">
            <a:extLst>
              <a:ext uri="{FF2B5EF4-FFF2-40B4-BE49-F238E27FC236}">
                <a16:creationId xmlns:a16="http://schemas.microsoft.com/office/drawing/2014/main" id="{1DE1D0ED-2FB0-E3F7-57CF-B5310985D973}"/>
              </a:ext>
            </a:extLst>
          </p:cNvPr>
          <p:cNvSpPr/>
          <p:nvPr/>
        </p:nvSpPr>
        <p:spPr>
          <a:xfrm>
            <a:off x="7692596" y="4401367"/>
            <a:ext cx="4326489" cy="448523"/>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latin typeface="+mj-lt"/>
                <a:ea typeface="Aptos" panose="020B0004020202020204" pitchFamily="34" charset="0"/>
                <a:cs typeface="Times New Roman" panose="02020603050405020304" pitchFamily="18" charset="0"/>
              </a:rPr>
              <a:t>Islington Central 2 PCN employed a nurse to conduct outreach visits to severely frail, housebound patients. </a:t>
            </a:r>
          </a:p>
        </p:txBody>
      </p:sp>
      <p:sp>
        <p:nvSpPr>
          <p:cNvPr id="11" name="Rectangle: Rounded Corners 10">
            <a:extLst>
              <a:ext uri="{FF2B5EF4-FFF2-40B4-BE49-F238E27FC236}">
                <a16:creationId xmlns:a16="http://schemas.microsoft.com/office/drawing/2014/main" id="{881759F6-46ED-AC99-5C7B-70965FA93945}"/>
              </a:ext>
            </a:extLst>
          </p:cNvPr>
          <p:cNvSpPr/>
          <p:nvPr/>
        </p:nvSpPr>
        <p:spPr>
          <a:xfrm>
            <a:off x="8141676" y="1265925"/>
            <a:ext cx="3877409" cy="149293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effectLst/>
                <a:latin typeface="+mj-lt"/>
                <a:ea typeface="Aptos" panose="020B0004020202020204" pitchFamily="34" charset="0"/>
                <a:cs typeface="Times New Roman" panose="02020603050405020304" pitchFamily="18" charset="0"/>
              </a:rPr>
              <a:t>Kentish Town South </a:t>
            </a:r>
            <a:r>
              <a:rPr lang="en-GB" sz="1000" b="1" kern="100" dirty="0">
                <a:solidFill>
                  <a:schemeClr val="tx1"/>
                </a:solidFill>
                <a:latin typeface="+mj-lt"/>
                <a:ea typeface="Aptos" panose="020B0004020202020204" pitchFamily="34" charset="0"/>
                <a:cs typeface="Times New Roman" panose="02020603050405020304" pitchFamily="18" charset="0"/>
              </a:rPr>
              <a:t>PCN optimised EMIS functionality to create several pop-up alerts to support social prescribing</a:t>
            </a:r>
            <a:r>
              <a:rPr lang="en-GB" sz="1000" kern="100" dirty="0">
                <a:solidFill>
                  <a:schemeClr val="tx1"/>
                </a:solidFill>
                <a:latin typeface="+mj-lt"/>
                <a:ea typeface="Aptos" panose="020B0004020202020204" pitchFamily="34" charset="0"/>
                <a:cs typeface="Times New Roman" panose="02020603050405020304" pitchFamily="18" charset="0"/>
              </a:rPr>
              <a:t>, e.g. any patient coded as having a long-term condition or as being a carer will prompt a member of the team to offer referral to social prescribing; and any patient coded as having Parkinson's disease will prompt a member of the team to refer to social prescribing and a bespoke offer ‘Dance for Parkinson’s’ provided by a local charity</a:t>
            </a:r>
            <a:r>
              <a:rPr lang="en-GB" sz="1050" kern="100" dirty="0">
                <a:solidFill>
                  <a:schemeClr val="tx1"/>
                </a:solidFill>
                <a:latin typeface="+mj-lt"/>
                <a:ea typeface="Aptos" panose="020B0004020202020204" pitchFamily="34" charset="0"/>
                <a:cs typeface="Times New Roman" panose="02020603050405020304" pitchFamily="18" charset="0"/>
              </a:rPr>
              <a:t>.  </a:t>
            </a:r>
            <a:endParaRPr lang="en-GB" sz="105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89960176-A51F-4E3A-9A0C-82E8C656A538}"/>
              </a:ext>
            </a:extLst>
          </p:cNvPr>
          <p:cNvSpPr/>
          <p:nvPr/>
        </p:nvSpPr>
        <p:spPr>
          <a:xfrm>
            <a:off x="7678159" y="2853681"/>
            <a:ext cx="4326489" cy="1412832"/>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000" b="1" dirty="0">
                <a:solidFill>
                  <a:schemeClr val="tx1"/>
                </a:solidFill>
                <a:effectLst/>
                <a:ea typeface="Calibri" panose="020F0502020204030204" pitchFamily="34" charset="0"/>
                <a:cs typeface="Times New Roman" panose="02020603050405020304" pitchFamily="18" charset="0"/>
              </a:rPr>
              <a:t>South-West Haringey PCN identified that patients who are classed as "frail" are particularly vulnerable. </a:t>
            </a:r>
            <a:r>
              <a:rPr lang="en-GB" sz="1000" dirty="0">
                <a:solidFill>
                  <a:schemeClr val="tx1"/>
                </a:solidFill>
                <a:effectLst/>
                <a:ea typeface="Calibri" panose="020F0502020204030204" pitchFamily="34" charset="0"/>
                <a:cs typeface="Times New Roman" panose="02020603050405020304" pitchFamily="18" charset="0"/>
              </a:rPr>
              <a:t>Social circumstances such as housing issues or access to benefits compounded these patients' ability to manage their health needs. The social prescribing team met with patients to provide support on a one-one basis as well as in groups e.g. community gardening project, men's walking group, reading group, supper club.</a:t>
            </a:r>
          </a:p>
        </p:txBody>
      </p:sp>
    </p:spTree>
    <p:extLst>
      <p:ext uri="{BB962C8B-B14F-4D97-AF65-F5344CB8AC3E}">
        <p14:creationId xmlns:p14="http://schemas.microsoft.com/office/powerpoint/2010/main" val="412443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Improving Cancer Services</a:t>
            </a:r>
          </a:p>
        </p:txBody>
      </p:sp>
      <p:sp>
        <p:nvSpPr>
          <p:cNvPr id="3" name="Rectangle: Rounded Corners 2">
            <a:extLst>
              <a:ext uri="{FF2B5EF4-FFF2-40B4-BE49-F238E27FC236}">
                <a16:creationId xmlns:a16="http://schemas.microsoft.com/office/drawing/2014/main" id="{6418BAF1-DB73-C750-4336-110A93938144}"/>
              </a:ext>
            </a:extLst>
          </p:cNvPr>
          <p:cNvSpPr/>
          <p:nvPr/>
        </p:nvSpPr>
        <p:spPr>
          <a:xfrm>
            <a:off x="838200" y="1278212"/>
            <a:ext cx="5188317" cy="2141145"/>
          </a:xfrm>
          <a:prstGeom prst="roundRect">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sz="1000" dirty="0">
              <a:solidFill>
                <a:schemeClr val="tx1"/>
              </a:solidFill>
              <a:effectLst/>
              <a:latin typeface="+mj-lt"/>
              <a:ea typeface="Calibri" panose="020F0502020204030204" pitchFamily="34" charset="0"/>
            </a:endParaRPr>
          </a:p>
          <a:p>
            <a:pPr algn="ctr">
              <a:lnSpc>
                <a:spcPct val="107000"/>
              </a:lnSpc>
              <a:spcAft>
                <a:spcPts val="800"/>
              </a:spcAft>
            </a:pPr>
            <a:r>
              <a:rPr lang="en-GB" sz="1000" b="1" dirty="0" err="1">
                <a:solidFill>
                  <a:schemeClr val="tx1"/>
                </a:solidFill>
                <a:effectLst/>
                <a:latin typeface="+mj-lt"/>
                <a:ea typeface="Calibri" panose="020F0502020204030204" pitchFamily="34" charset="0"/>
              </a:rPr>
              <a:t>Wellbourne</a:t>
            </a:r>
            <a:r>
              <a:rPr lang="en-GB" sz="1000" b="1" dirty="0">
                <a:solidFill>
                  <a:schemeClr val="tx1"/>
                </a:solidFill>
                <a:effectLst/>
                <a:latin typeface="+mj-lt"/>
                <a:ea typeface="Calibri" panose="020F0502020204030204" pitchFamily="34" charset="0"/>
              </a:rPr>
              <a:t>, North East and N15 PCN – Link Workers</a:t>
            </a:r>
            <a:endParaRPr lang="en-GB" sz="1000" b="1" dirty="0">
              <a:solidFill>
                <a:schemeClr val="tx1"/>
              </a:solidFill>
              <a:latin typeface="+mj-lt"/>
              <a:ea typeface="Calibri" panose="020F0502020204030204" pitchFamily="34" charset="0"/>
            </a:endParaRPr>
          </a:p>
          <a:p>
            <a:pPr algn="ctr">
              <a:lnSpc>
                <a:spcPct val="107000"/>
              </a:lnSpc>
              <a:spcAft>
                <a:spcPts val="800"/>
              </a:spcAft>
            </a:pPr>
            <a:r>
              <a:rPr lang="en-GB" sz="1000" dirty="0">
                <a:solidFill>
                  <a:schemeClr val="tx1"/>
                </a:solidFill>
                <a:effectLst/>
                <a:latin typeface="+mj-lt"/>
                <a:ea typeface="Calibri" panose="020F0502020204030204" pitchFamily="34" charset="0"/>
              </a:rPr>
              <a:t>In Haringey, </a:t>
            </a:r>
            <a:r>
              <a:rPr lang="en-GB" sz="1000" b="1" dirty="0">
                <a:solidFill>
                  <a:schemeClr val="tx1"/>
                </a:solidFill>
                <a:effectLst/>
                <a:latin typeface="+mj-lt"/>
                <a:ea typeface="Calibri" panose="020F0502020204030204" pitchFamily="34" charset="0"/>
              </a:rPr>
              <a:t>Cancer Link Workers are providing support to 8 participating GP practices across 3 PCNs </a:t>
            </a:r>
            <a:r>
              <a:rPr lang="en-GB" sz="1000" dirty="0">
                <a:solidFill>
                  <a:schemeClr val="tx1"/>
                </a:solidFill>
                <a:effectLst/>
                <a:latin typeface="+mj-lt"/>
                <a:ea typeface="Calibri" panose="020F0502020204030204" pitchFamily="34" charset="0"/>
              </a:rPr>
              <a:t>in an ICB-funded project. The aim is to provide a cancer specialist approach to health connection through the Cancer Link Workers’ understanding and knowledge of cancer-specific support. The service also aims to </a:t>
            </a:r>
            <a:r>
              <a:rPr lang="en-GB" sz="1000" b="1" dirty="0">
                <a:solidFill>
                  <a:schemeClr val="tx1"/>
                </a:solidFill>
                <a:effectLst/>
                <a:latin typeface="+mj-lt"/>
                <a:ea typeface="Calibri" panose="020F0502020204030204" pitchFamily="34" charset="0"/>
              </a:rPr>
              <a:t>increase the choice and control of patients and improve equity of access </a:t>
            </a:r>
            <a:r>
              <a:rPr lang="en-GB" sz="1000" dirty="0">
                <a:solidFill>
                  <a:schemeClr val="tx1"/>
                </a:solidFill>
                <a:effectLst/>
                <a:latin typeface="+mj-lt"/>
                <a:ea typeface="Calibri" panose="020F0502020204030204" pitchFamily="34" charset="0"/>
              </a:rPr>
              <a:t>in the most deprived communities in Haringey. The service reaches out to all individuals listed on participating GP Practice cancer registries who were diagnosed with cancer between 1-2 years previously. This proactive approach ensures that the service reaches the most deprived residents, irrespective of their level of “activation” or engagement with their primary care health provider.</a:t>
            </a:r>
          </a:p>
          <a:p>
            <a:pPr algn="ctr">
              <a:lnSpc>
                <a:spcPct val="107000"/>
              </a:lnSpc>
              <a:spcAft>
                <a:spcPts val="800"/>
              </a:spcAft>
            </a:pPr>
            <a:endParaRPr lang="en-GB" sz="1000" dirty="0">
              <a:solidFill>
                <a:schemeClr val="tx1"/>
              </a:solidFill>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31487E1-0E81-080E-BA6B-D371CAF3E631}"/>
              </a:ext>
            </a:extLst>
          </p:cNvPr>
          <p:cNvSpPr/>
          <p:nvPr/>
        </p:nvSpPr>
        <p:spPr>
          <a:xfrm>
            <a:off x="6165485" y="1287855"/>
            <a:ext cx="5188317" cy="2141145"/>
          </a:xfrm>
          <a:prstGeom prst="roundRect">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endParaRPr lang="en-GB" sz="1000" dirty="0">
              <a:solidFill>
                <a:schemeClr val="tx1"/>
              </a:solidFill>
              <a:effectLst/>
              <a:latin typeface="+mj-lt"/>
              <a:ea typeface="Calibri" panose="020F0502020204030204" pitchFamily="34" charset="0"/>
            </a:endParaRPr>
          </a:p>
          <a:p>
            <a:pPr algn="ctr">
              <a:lnSpc>
                <a:spcPct val="107000"/>
              </a:lnSpc>
              <a:spcAft>
                <a:spcPts val="800"/>
              </a:spcAft>
            </a:pPr>
            <a:r>
              <a:rPr lang="en-GB" sz="1000" b="1" dirty="0">
                <a:solidFill>
                  <a:schemeClr val="tx1"/>
                </a:solidFill>
                <a:effectLst/>
                <a:latin typeface="+mj-lt"/>
                <a:ea typeface="Calibri" panose="020F0502020204030204" pitchFamily="34" charset="0"/>
              </a:rPr>
              <a:t>Practice Manager training</a:t>
            </a:r>
          </a:p>
          <a:p>
            <a:pPr algn="ctr">
              <a:lnSpc>
                <a:spcPct val="107000"/>
              </a:lnSpc>
              <a:spcAft>
                <a:spcPts val="800"/>
              </a:spcAft>
            </a:pPr>
            <a:r>
              <a:rPr lang="en-GB" sz="1000" dirty="0">
                <a:solidFill>
                  <a:schemeClr val="tx1"/>
                </a:solidFill>
                <a:effectLst/>
                <a:latin typeface="+mj-lt"/>
                <a:ea typeface="Calibri" panose="020F0502020204030204" pitchFamily="34" charset="0"/>
              </a:rPr>
              <a:t>Several Barnet PCNs have supported the development of processes which enable practices to </a:t>
            </a:r>
            <a:r>
              <a:rPr lang="en-GB" sz="1000" b="1" dirty="0">
                <a:solidFill>
                  <a:schemeClr val="tx1"/>
                </a:solidFill>
                <a:effectLst/>
                <a:latin typeface="+mj-lt"/>
                <a:ea typeface="Calibri" panose="020F0502020204030204" pitchFamily="34" charset="0"/>
              </a:rPr>
              <a:t>audit their lower GI referrals, establish systems for code-matching FIT test results, and implement wider systems of safety netting and support for locums</a:t>
            </a:r>
            <a:r>
              <a:rPr lang="en-GB" sz="1000" dirty="0">
                <a:solidFill>
                  <a:schemeClr val="tx1"/>
                </a:solidFill>
                <a:effectLst/>
                <a:latin typeface="+mj-lt"/>
                <a:ea typeface="Calibri" panose="020F0502020204030204" pitchFamily="34" charset="0"/>
              </a:rPr>
              <a:t>. </a:t>
            </a:r>
          </a:p>
          <a:p>
            <a:pPr algn="ctr">
              <a:lnSpc>
                <a:spcPct val="107000"/>
              </a:lnSpc>
              <a:spcAft>
                <a:spcPts val="800"/>
              </a:spcAft>
            </a:pPr>
            <a:r>
              <a:rPr lang="en-GB" sz="1000" dirty="0">
                <a:solidFill>
                  <a:schemeClr val="tx1"/>
                </a:solidFill>
                <a:effectLst/>
                <a:latin typeface="+mj-lt"/>
                <a:ea typeface="Calibri" panose="020F0502020204030204" pitchFamily="34" charset="0"/>
              </a:rPr>
              <a:t>Sessions to deliver this improvement work were well attended and received positive feedback from practice manager staff across PCNs. As a result, FIT uptake has improved a whole in NCL (from around </a:t>
            </a:r>
            <a:r>
              <a:rPr lang="en-GB" sz="1000" dirty="0">
                <a:solidFill>
                  <a:schemeClr val="tx1"/>
                </a:solidFill>
                <a:latin typeface="+mj-lt"/>
                <a:ea typeface="Calibri" panose="020F0502020204030204" pitchFamily="34" charset="0"/>
              </a:rPr>
              <a:t>65</a:t>
            </a:r>
            <a:r>
              <a:rPr lang="en-GB" sz="1000" dirty="0">
                <a:solidFill>
                  <a:schemeClr val="tx1"/>
                </a:solidFill>
                <a:effectLst/>
                <a:latin typeface="+mj-lt"/>
                <a:ea typeface="Calibri" panose="020F0502020204030204" pitchFamily="34" charset="0"/>
              </a:rPr>
              <a:t>% in 2022, up to 78% in our latest data for September 2024).  </a:t>
            </a:r>
          </a:p>
          <a:p>
            <a:pPr algn="ctr">
              <a:lnSpc>
                <a:spcPct val="107000"/>
              </a:lnSpc>
              <a:spcAft>
                <a:spcPts val="800"/>
              </a:spcAft>
            </a:pPr>
            <a:endParaRPr lang="en-GB" sz="10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endParaRPr lang="en-GB" sz="1000" dirty="0">
              <a:solidFill>
                <a:schemeClr val="tx1"/>
              </a:solidFill>
              <a:effectLst/>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2FA88FFD-80CD-2555-109D-AB4670639877}"/>
              </a:ext>
            </a:extLst>
          </p:cNvPr>
          <p:cNvSpPr/>
          <p:nvPr/>
        </p:nvSpPr>
        <p:spPr>
          <a:xfrm>
            <a:off x="189027" y="4137660"/>
            <a:ext cx="3742893" cy="2537460"/>
          </a:xfrm>
          <a:prstGeom prst="roundRect">
            <a:avLst/>
          </a:prstGeom>
          <a:noFill/>
          <a:ln w="38100">
            <a:solidFill>
              <a:srgbClr val="370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effectLst/>
                <a:latin typeface="+mj-lt"/>
                <a:ea typeface="Aptos" panose="020B0004020202020204" pitchFamily="34" charset="0"/>
                <a:cs typeface="Times New Roman" panose="02020603050405020304" pitchFamily="18" charset="0"/>
              </a:rPr>
              <a:t>Breast screening</a:t>
            </a:r>
          </a:p>
          <a:p>
            <a:pPr>
              <a:lnSpc>
                <a:spcPct val="107000"/>
              </a:lnSpc>
            </a:pPr>
            <a:endParaRPr lang="en-GB" sz="1000" kern="100" dirty="0">
              <a:solidFill>
                <a:schemeClr val="tx1"/>
              </a:solidFill>
              <a:effectLst/>
              <a:latin typeface="+mj-lt"/>
              <a:ea typeface="Aptos" panose="020B0004020202020204" pitchFamily="34" charset="0"/>
              <a:cs typeface="Times New Roman" panose="02020603050405020304" pitchFamily="18" charset="0"/>
            </a:endParaRPr>
          </a:p>
          <a:p>
            <a:pPr>
              <a:lnSpc>
                <a:spcPct val="107000"/>
              </a:lnSpc>
            </a:pPr>
            <a:r>
              <a:rPr lang="en-GB" sz="1000" kern="100" dirty="0">
                <a:solidFill>
                  <a:schemeClr val="tx1"/>
                </a:solidFill>
                <a:latin typeface="+mj-lt"/>
                <a:ea typeface="Aptos" panose="020B0004020202020204" pitchFamily="34" charset="0"/>
                <a:cs typeface="Times New Roman" panose="02020603050405020304" pitchFamily="18" charset="0"/>
              </a:rPr>
              <a:t>The NCL breast screening health promotion team can work with PCNs across NCL to: </a:t>
            </a:r>
            <a:endParaRPr lang="en-GB" sz="1000" kern="100" dirty="0">
              <a:solidFill>
                <a:schemeClr val="tx1"/>
              </a:solidFill>
              <a:effectLst/>
              <a:latin typeface="+mj-lt"/>
              <a:ea typeface="Aptos" panose="020B0004020202020204" pitchFamily="34" charset="0"/>
              <a:cs typeface="Times New Roman" panose="02020603050405020304" pitchFamily="18" charset="0"/>
            </a:endParaRP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Access reports on patients that did not attend their screen, for practices to follow them up.</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Hold awareness raising sessions at your practice.</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Provide you with health promotion content to display.</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Support your vulnerable patients to attend their screen.</a:t>
            </a:r>
          </a:p>
          <a:p>
            <a:pPr>
              <a:spcBef>
                <a:spcPts val="600"/>
              </a:spcBef>
            </a:pPr>
            <a:endParaRPr lang="en-GB" sz="1000" dirty="0">
              <a:solidFill>
                <a:schemeClr val="tx1"/>
              </a:solidFill>
              <a:latin typeface="+mj-lt"/>
              <a:cs typeface="Arial" panose="020B0604020202020204" pitchFamily="34" charset="0"/>
            </a:endParaRPr>
          </a:p>
          <a:p>
            <a:pPr>
              <a:spcBef>
                <a:spcPts val="600"/>
              </a:spcBef>
            </a:pPr>
            <a:endParaRPr lang="en-GB" sz="1000" dirty="0">
              <a:solidFill>
                <a:schemeClr val="tx1"/>
              </a:solidFill>
              <a:latin typeface="+mj-lt"/>
              <a:cs typeface="Arial" panose="020B0604020202020204" pitchFamily="34" charset="0"/>
            </a:endParaRPr>
          </a:p>
        </p:txBody>
      </p:sp>
      <p:sp>
        <p:nvSpPr>
          <p:cNvPr id="14" name="Rectangle: Rounded Corners 13">
            <a:extLst>
              <a:ext uri="{FF2B5EF4-FFF2-40B4-BE49-F238E27FC236}">
                <a16:creationId xmlns:a16="http://schemas.microsoft.com/office/drawing/2014/main" id="{933EAD7A-30BE-4371-BAF8-1340D9E06881}"/>
              </a:ext>
            </a:extLst>
          </p:cNvPr>
          <p:cNvSpPr/>
          <p:nvPr/>
        </p:nvSpPr>
        <p:spPr>
          <a:xfrm>
            <a:off x="4224554" y="4137660"/>
            <a:ext cx="3742893" cy="2537460"/>
          </a:xfrm>
          <a:prstGeom prst="roundRect">
            <a:avLst/>
          </a:prstGeom>
          <a:noFill/>
          <a:ln w="38100">
            <a:solidFill>
              <a:srgbClr val="370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effectLst/>
                <a:latin typeface="+mj-lt"/>
                <a:ea typeface="Aptos" panose="020B0004020202020204" pitchFamily="34" charset="0"/>
                <a:cs typeface="Times New Roman" panose="02020603050405020304" pitchFamily="18" charset="0"/>
              </a:rPr>
              <a:t>Bowel screening</a:t>
            </a:r>
          </a:p>
          <a:p>
            <a:pPr>
              <a:lnSpc>
                <a:spcPct val="107000"/>
              </a:lnSpc>
            </a:pPr>
            <a:endParaRPr lang="en-GB" sz="1000" kern="100" dirty="0">
              <a:solidFill>
                <a:schemeClr val="tx1"/>
              </a:solidFill>
              <a:effectLst/>
              <a:latin typeface="+mj-lt"/>
              <a:ea typeface="Aptos" panose="020B0004020202020204" pitchFamily="34" charset="0"/>
              <a:cs typeface="Times New Roman" panose="02020603050405020304" pitchFamily="18" charset="0"/>
            </a:endParaRPr>
          </a:p>
          <a:p>
            <a:pPr>
              <a:lnSpc>
                <a:spcPct val="107000"/>
              </a:lnSpc>
            </a:pPr>
            <a:r>
              <a:rPr lang="en-GB" sz="1000" kern="100" dirty="0">
                <a:solidFill>
                  <a:schemeClr val="tx1"/>
                </a:solidFill>
                <a:effectLst/>
                <a:latin typeface="+mj-lt"/>
                <a:ea typeface="Aptos" panose="020B0004020202020204" pitchFamily="34" charset="0"/>
                <a:cs typeface="Times New Roman" panose="02020603050405020304" pitchFamily="18" charset="0"/>
              </a:rPr>
              <a:t>PCNs across NCL are encouraged to promote best practice: </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Practices can prime patients due to receive their first invite.</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Practices should query EMIS to identify and follow-up non-responders, people that returned an incomplete test or a spoilt kit, to encourage participation.</a:t>
            </a:r>
          </a:p>
          <a:p>
            <a:pPr marL="285750" indent="-285750">
              <a:spcBef>
                <a:spcPts val="600"/>
              </a:spcBef>
              <a:buFont typeface="Arial" panose="020B0604020202020204" pitchFamily="34" charset="0"/>
              <a:buChar char="•"/>
            </a:pPr>
            <a:r>
              <a:rPr lang="en-GB" sz="1000" dirty="0">
                <a:solidFill>
                  <a:schemeClr val="tx1"/>
                </a:solidFill>
                <a:latin typeface="+mj-lt"/>
                <a:cs typeface="Arial" panose="020B0604020202020204" pitchFamily="34" charset="0"/>
              </a:rPr>
              <a:t>Practices should use the CRUK Good Practice Guide to design interventions that you can deliver.</a:t>
            </a:r>
          </a:p>
          <a:p>
            <a:pPr marL="271463"/>
            <a:r>
              <a:rPr lang="en-GB" sz="1000" u="sng" dirty="0">
                <a:solidFill>
                  <a:srgbClr val="0070C0"/>
                </a:solidFill>
                <a:latin typeface="+mj-lt"/>
                <a:cs typeface="Arial" panose="020B0604020202020204" pitchFamily="34" charset="0"/>
              </a:rPr>
              <a:t>https://publications.cancerresearchuk.org/products/bowel-screening-good-practice-guide-uk-wide</a:t>
            </a:r>
            <a:endParaRPr lang="en-GB" sz="10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FC1F18FF-1278-7AB9-5C65-6AC931A3E313}"/>
              </a:ext>
            </a:extLst>
          </p:cNvPr>
          <p:cNvSpPr/>
          <p:nvPr/>
        </p:nvSpPr>
        <p:spPr>
          <a:xfrm>
            <a:off x="8260080" y="4137660"/>
            <a:ext cx="3742893" cy="2537460"/>
          </a:xfrm>
          <a:prstGeom prst="roundRect">
            <a:avLst/>
          </a:prstGeom>
          <a:noFill/>
          <a:ln w="38100">
            <a:solidFill>
              <a:srgbClr val="370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1000" b="1" kern="100" dirty="0">
                <a:solidFill>
                  <a:schemeClr val="tx1"/>
                </a:solidFill>
                <a:effectLst/>
                <a:latin typeface="+mj-lt"/>
                <a:ea typeface="Aptos" panose="020B0004020202020204" pitchFamily="34" charset="0"/>
                <a:cs typeface="Times New Roman" panose="02020603050405020304" pitchFamily="18" charset="0"/>
              </a:rPr>
              <a:t>Cervical screening</a:t>
            </a:r>
          </a:p>
          <a:p>
            <a:pPr>
              <a:lnSpc>
                <a:spcPct val="107000"/>
              </a:lnSpc>
            </a:pPr>
            <a:endParaRPr lang="en-GB" sz="1000" kern="100" dirty="0">
              <a:solidFill>
                <a:schemeClr val="tx1"/>
              </a:solidFill>
              <a:effectLst/>
              <a:latin typeface="+mj-lt"/>
              <a:ea typeface="Aptos" panose="020B0004020202020204" pitchFamily="34" charset="0"/>
              <a:cs typeface="Times New Roman" panose="02020603050405020304" pitchFamily="18" charset="0"/>
            </a:endParaRPr>
          </a:p>
          <a:p>
            <a:pPr>
              <a:lnSpc>
                <a:spcPct val="107000"/>
              </a:lnSpc>
            </a:pPr>
            <a:r>
              <a:rPr lang="en-GB" sz="1000" kern="100" dirty="0">
                <a:solidFill>
                  <a:schemeClr val="tx1"/>
                </a:solidFill>
                <a:latin typeface="+mj-lt"/>
                <a:ea typeface="Aptos" panose="020B0004020202020204" pitchFamily="34" charset="0"/>
                <a:cs typeface="Times New Roman" panose="02020603050405020304" pitchFamily="18" charset="0"/>
              </a:rPr>
              <a:t>PCNs across NCL are being encouraged to: </a:t>
            </a:r>
          </a:p>
          <a:p>
            <a:pPr marL="285750" indent="-285750">
              <a:buFont typeface="Arial" panose="020B0604020202020204" pitchFamily="34" charset="0"/>
              <a:buChar char="•"/>
            </a:pPr>
            <a:r>
              <a:rPr lang="en-GB" sz="1000" dirty="0">
                <a:solidFill>
                  <a:schemeClr val="tx1"/>
                </a:solidFill>
                <a:latin typeface="+mj-lt"/>
                <a:cs typeface="Arial" panose="020B0604020202020204" pitchFamily="34" charset="0"/>
              </a:rPr>
              <a:t>Discuss cervical screening participation at routine appointments with non-responders.</a:t>
            </a:r>
          </a:p>
          <a:p>
            <a:pPr marL="285750" indent="-285750">
              <a:buFont typeface="Arial" panose="020B0604020202020204" pitchFamily="34" charset="0"/>
              <a:buChar char="•"/>
            </a:pPr>
            <a:r>
              <a:rPr lang="en-GB" sz="1000" dirty="0">
                <a:solidFill>
                  <a:schemeClr val="tx1"/>
                </a:solidFill>
                <a:latin typeface="+mj-lt"/>
                <a:cs typeface="Arial" panose="020B0604020202020204" pitchFamily="34" charset="0"/>
              </a:rPr>
              <a:t>Use text, telephone or letter reminders to prompt non-responders.</a:t>
            </a:r>
          </a:p>
          <a:p>
            <a:pPr marL="285750" indent="-285750">
              <a:buFont typeface="Arial" panose="020B0604020202020204" pitchFamily="34" charset="0"/>
              <a:buChar char="•"/>
            </a:pPr>
            <a:r>
              <a:rPr lang="en-GB" sz="1000" dirty="0">
                <a:solidFill>
                  <a:schemeClr val="tx1"/>
                </a:solidFill>
                <a:latin typeface="+mj-lt"/>
                <a:cs typeface="Arial" panose="020B0604020202020204" pitchFamily="34" charset="0"/>
              </a:rPr>
              <a:t>Offer online booking of cervical screening appointments.</a:t>
            </a:r>
          </a:p>
          <a:p>
            <a:pPr marL="285750" indent="-285750">
              <a:buFont typeface="Arial" panose="020B0604020202020204" pitchFamily="34" charset="0"/>
              <a:buChar char="•"/>
            </a:pPr>
            <a:r>
              <a:rPr lang="en-GB" sz="1000" dirty="0">
                <a:solidFill>
                  <a:schemeClr val="tx1"/>
                </a:solidFill>
                <a:latin typeface="+mj-lt"/>
                <a:cs typeface="Arial" panose="020B0604020202020204" pitchFamily="34" charset="0"/>
              </a:rPr>
              <a:t>Use the CRUK guide to design other local interventions.</a:t>
            </a:r>
          </a:p>
          <a:p>
            <a:pPr marL="271463"/>
            <a:r>
              <a:rPr lang="en-GB" sz="1000" u="sng" dirty="0">
                <a:solidFill>
                  <a:schemeClr val="tx1"/>
                </a:solidFill>
                <a:latin typeface="+mj-lt"/>
                <a:cs typeface="Arial" panose="020B0604020202020204" pitchFamily="34" charset="0"/>
              </a:rPr>
              <a:t>https://publications.cancerresearchuk.org/products/primary-care-good-practice-guide-cervical-screening</a:t>
            </a:r>
            <a:endParaRPr lang="en-GB" sz="1000" dirty="0">
              <a:solidFill>
                <a:schemeClr val="tx1"/>
              </a:solidFill>
              <a:latin typeface="+mj-lt"/>
              <a:cs typeface="Arial" panose="020B0604020202020204" pitchFamily="34" charset="0"/>
            </a:endParaRPr>
          </a:p>
          <a:p>
            <a:pPr>
              <a:lnSpc>
                <a:spcPct val="107000"/>
              </a:lnSpc>
            </a:pPr>
            <a:endParaRPr lang="en-GB" sz="1000" kern="100" dirty="0">
              <a:solidFill>
                <a:schemeClr val="tx1"/>
              </a:solidFill>
              <a:latin typeface="+mj-lt"/>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96020FD-0A13-343B-470B-A88F8B6C4512}"/>
              </a:ext>
            </a:extLst>
          </p:cNvPr>
          <p:cNvSpPr/>
          <p:nvPr/>
        </p:nvSpPr>
        <p:spPr>
          <a:xfrm>
            <a:off x="189027" y="3763525"/>
            <a:ext cx="11813946" cy="30555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400" b="1" dirty="0">
                <a:solidFill>
                  <a:schemeClr val="tx1"/>
                </a:solidFill>
              </a:rPr>
              <a:t>Top tips</a:t>
            </a:r>
            <a:endParaRPr lang="en-GB" sz="1600" dirty="0"/>
          </a:p>
        </p:txBody>
      </p:sp>
    </p:spTree>
    <p:extLst>
      <p:ext uri="{BB962C8B-B14F-4D97-AF65-F5344CB8AC3E}">
        <p14:creationId xmlns:p14="http://schemas.microsoft.com/office/powerpoint/2010/main" val="40390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7DA2-136D-7261-D8E2-8E62760719E3}"/>
              </a:ext>
            </a:extLst>
          </p:cNvPr>
          <p:cNvSpPr>
            <a:spLocks noGrp="1"/>
          </p:cNvSpPr>
          <p:nvPr>
            <p:ph type="title"/>
          </p:nvPr>
        </p:nvSpPr>
        <p:spPr/>
        <p:txBody>
          <a:bodyPr/>
          <a:lstStyle/>
          <a:p>
            <a:r>
              <a:rPr lang="en-US" sz="2400" dirty="0"/>
              <a:t>Enhanced Health in Care Homes (EHCH)</a:t>
            </a:r>
            <a:endParaRPr lang="en-US" dirty="0"/>
          </a:p>
        </p:txBody>
      </p:sp>
      <p:sp>
        <p:nvSpPr>
          <p:cNvPr id="4" name="Rectangle: Rounded Corners 3">
            <a:extLst>
              <a:ext uri="{FF2B5EF4-FFF2-40B4-BE49-F238E27FC236}">
                <a16:creationId xmlns:a16="http://schemas.microsoft.com/office/drawing/2014/main" id="{7F0C3CFF-EE6C-7ADE-12F4-BF8F08155577}"/>
              </a:ext>
            </a:extLst>
          </p:cNvPr>
          <p:cNvSpPr/>
          <p:nvPr/>
        </p:nvSpPr>
        <p:spPr>
          <a:xfrm>
            <a:off x="367520" y="854125"/>
            <a:ext cx="4239648" cy="2838000"/>
          </a:xfrm>
          <a:prstGeom prst="roundRect">
            <a:avLst/>
          </a:prstGeom>
          <a:noFill/>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There is a large variance in the number of care homes across NCL with the most number of care homes located </a:t>
            </a:r>
            <a:r>
              <a:rPr lang="en-GB" sz="1050" kern="100" dirty="0">
                <a:solidFill>
                  <a:schemeClr val="tx1"/>
                </a:solidFill>
                <a:ea typeface="Calibri" panose="020F0502020204030204" pitchFamily="34" charset="0"/>
                <a:cs typeface="Times New Roman" panose="02020603050405020304" pitchFamily="18" charset="0"/>
              </a:rPr>
              <a:t>in the boroughs of Barnet and Enfield</a:t>
            </a:r>
            <a:r>
              <a:rPr lang="en-GB" sz="1050" kern="100" dirty="0">
                <a:solidFill>
                  <a:schemeClr val="tx1"/>
                </a:solidFill>
                <a:effectLst/>
                <a:ea typeface="Calibri" panose="020F0502020204030204" pitchFamily="34" charset="0"/>
                <a:cs typeface="Times New Roman" panose="02020603050405020304" pitchFamily="18" charset="0"/>
              </a:rPr>
              <a:t>. There are significantly less care homes across the boroughs of Camden, Haringey and Islington. </a:t>
            </a:r>
          </a:p>
          <a:p>
            <a:pPr>
              <a:lnSpc>
                <a:spcPct val="107000"/>
              </a:lnSpc>
            </a:pPr>
            <a:endParaRPr lang="en-GB" sz="1050" kern="100" dirty="0">
              <a:solidFill>
                <a:schemeClr val="tx1"/>
              </a:solidFill>
              <a:ea typeface="Calibri" panose="020F0502020204030204" pitchFamily="34" charset="0"/>
              <a:cs typeface="Times New Roman" panose="02020603050405020304" pitchFamily="18" charset="0"/>
            </a:endParaRPr>
          </a:p>
          <a:p>
            <a:pPr>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The majority of care homes are aligned to a PCN with a named PCN clinical lead in place. PCNs have collaborated with community providers and other system partners to establish and coordinate MDTs to deliver EHCH requirements.</a:t>
            </a:r>
          </a:p>
          <a:p>
            <a:pPr>
              <a:lnSpc>
                <a:spcPct val="107000"/>
              </a:lnSpc>
            </a:pPr>
            <a:endParaRPr lang="en-GB" sz="1050" kern="100" dirty="0">
              <a:solidFill>
                <a:schemeClr val="tx1"/>
              </a:solidFill>
              <a:ea typeface="Calibri" panose="020F0502020204030204" pitchFamily="34" charset="0"/>
              <a:cs typeface="Times New Roman" panose="02020603050405020304" pitchFamily="18" charset="0"/>
            </a:endParaRPr>
          </a:p>
          <a:p>
            <a:pPr>
              <a:lnSpc>
                <a:spcPct val="107000"/>
              </a:lnSpc>
            </a:pPr>
            <a:endParaRPr lang="en-GB" sz="1050" kern="100" dirty="0">
              <a:solidFill>
                <a:schemeClr val="tx1"/>
              </a:solidFill>
              <a:effectLst/>
              <a:ea typeface="Calibri" panose="020F0502020204030204" pitchFamily="34" charset="0"/>
              <a:cs typeface="Times New Roman" panose="02020603050405020304" pitchFamily="18" charset="0"/>
            </a:endParaRPr>
          </a:p>
          <a:p>
            <a:pPr>
              <a:lnSpc>
                <a:spcPct val="107000"/>
              </a:lnSpc>
            </a:pPr>
            <a:endParaRPr lang="en-GB" sz="1050" kern="100" dirty="0">
              <a:solidFill>
                <a:schemeClr val="tx1"/>
              </a:solidFill>
              <a:ea typeface="Calibri" panose="020F0502020204030204" pitchFamily="34" charset="0"/>
              <a:cs typeface="Times New Roman" panose="02020603050405020304" pitchFamily="18" charset="0"/>
            </a:endParaRPr>
          </a:p>
          <a:p>
            <a:pPr>
              <a:lnSpc>
                <a:spcPct val="107000"/>
              </a:lnSpc>
            </a:pPr>
            <a:endParaRPr lang="en-GB" sz="1050" kern="100" dirty="0">
              <a:solidFill>
                <a:schemeClr val="tx1"/>
              </a:solidFill>
              <a:effectLst/>
              <a:ea typeface="Calibri" panose="020F0502020204030204" pitchFamily="34" charset="0"/>
              <a:cs typeface="Times New Roman" panose="02020603050405020304" pitchFamily="18" charset="0"/>
            </a:endParaRPr>
          </a:p>
          <a:p>
            <a:pPr>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 </a:t>
            </a:r>
            <a:endParaRPr lang="en-GB" sz="1100" kern="100" dirty="0">
              <a:solidFill>
                <a:schemeClr val="tx1"/>
              </a:solidFill>
              <a:effectLst/>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465C7FA-6552-E93E-9568-509CC02646F4}"/>
              </a:ext>
            </a:extLst>
          </p:cNvPr>
          <p:cNvSpPr/>
          <p:nvPr/>
        </p:nvSpPr>
        <p:spPr>
          <a:xfrm>
            <a:off x="4826978" y="1213206"/>
            <a:ext cx="6997502" cy="2478919"/>
          </a:xfrm>
          <a:prstGeom prst="roundRect">
            <a:avLst/>
          </a:prstGeom>
          <a:noFill/>
          <a:ln w="38100">
            <a:solidFill>
              <a:schemeClr val="accent4"/>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lvl="0">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Some PCNs had a </a:t>
            </a:r>
            <a:r>
              <a:rPr lang="en-GB" sz="1050" b="1" kern="100" dirty="0">
                <a:solidFill>
                  <a:schemeClr val="tx1"/>
                </a:solidFill>
                <a:effectLst/>
                <a:ea typeface="Calibri" panose="020F0502020204030204" pitchFamily="34" charset="0"/>
                <a:cs typeface="Times New Roman" panose="02020603050405020304" pitchFamily="18" charset="0"/>
              </a:rPr>
              <a:t>positive experience </a:t>
            </a:r>
            <a:r>
              <a:rPr lang="en-GB" sz="1050" kern="100" dirty="0">
                <a:solidFill>
                  <a:schemeClr val="tx1"/>
                </a:solidFill>
                <a:effectLst/>
                <a:ea typeface="Calibri" panose="020F0502020204030204" pitchFamily="34" charset="0"/>
                <a:cs typeface="Times New Roman" panose="02020603050405020304" pitchFamily="18" charset="0"/>
              </a:rPr>
              <a:t>e.g. “Whzan observations are excellent and helpful particularly if acutely unwell”. </a:t>
            </a:r>
          </a:p>
          <a:p>
            <a:pPr lvl="0">
              <a:lnSpc>
                <a:spcPct val="107000"/>
              </a:lnSpc>
            </a:pPr>
            <a:endParaRPr lang="en-GB" sz="1050" kern="100" dirty="0">
              <a:solidFill>
                <a:schemeClr val="tx1"/>
              </a:solidFill>
              <a:ea typeface="Calibri" panose="020F0502020204030204" pitchFamily="34" charset="0"/>
              <a:cs typeface="Times New Roman" panose="02020603050405020304" pitchFamily="18" charset="0"/>
            </a:endParaRPr>
          </a:p>
          <a:p>
            <a:pPr lvl="0">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There are learning disability care homes that are using </a:t>
            </a:r>
            <a:r>
              <a:rPr lang="en-GB" sz="1050" b="1" kern="100" dirty="0">
                <a:solidFill>
                  <a:schemeClr val="tx1"/>
                </a:solidFill>
                <a:effectLst/>
                <a:ea typeface="Calibri" panose="020F0502020204030204" pitchFamily="34" charset="0"/>
                <a:cs typeface="Times New Roman" panose="02020603050405020304" pitchFamily="18" charset="0"/>
              </a:rPr>
              <a:t>Whzan which has been working well and improvements have been made to patient wellbeing</a:t>
            </a:r>
            <a:r>
              <a:rPr lang="en-GB" sz="1050" kern="100" dirty="0">
                <a:solidFill>
                  <a:schemeClr val="tx1"/>
                </a:solidFill>
                <a:effectLst/>
                <a:ea typeface="Calibri" panose="020F0502020204030204" pitchFamily="34" charset="0"/>
                <a:cs typeface="Times New Roman" panose="02020603050405020304" pitchFamily="18" charset="0"/>
              </a:rPr>
              <a:t>.</a:t>
            </a:r>
          </a:p>
          <a:p>
            <a:pPr>
              <a:lnSpc>
                <a:spcPct val="107000"/>
              </a:lnSpc>
            </a:pPr>
            <a:endParaRPr lang="en-GB" sz="1050" b="1" kern="100" dirty="0">
              <a:solidFill>
                <a:schemeClr val="tx1"/>
              </a:solidFill>
              <a:effectLst/>
              <a:ea typeface="Calibri" panose="020F0502020204030204" pitchFamily="34" charset="0"/>
              <a:cs typeface="Times New Roman" panose="02020603050405020304" pitchFamily="18" charset="0"/>
            </a:endParaRPr>
          </a:p>
          <a:p>
            <a:pPr>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PCNs stated practices are not unanimously aware of Whzan technology and as such there </a:t>
            </a:r>
            <a:r>
              <a:rPr lang="en-GB" sz="1050" b="1" kern="100" dirty="0">
                <a:solidFill>
                  <a:schemeClr val="tx1"/>
                </a:solidFill>
                <a:effectLst/>
                <a:ea typeface="Calibri" panose="020F0502020204030204" pitchFamily="34" charset="0"/>
                <a:cs typeface="Times New Roman" panose="02020603050405020304" pitchFamily="18" charset="0"/>
              </a:rPr>
              <a:t>needs to be greater communications regarding these technologies outside of just care home staff</a:t>
            </a:r>
            <a:r>
              <a:rPr lang="en-GB" sz="1050" kern="100" dirty="0">
                <a:solidFill>
                  <a:schemeClr val="tx1"/>
                </a:solidFill>
                <a:effectLst/>
                <a:ea typeface="Calibri" panose="020F0502020204030204" pitchFamily="34" charset="0"/>
                <a:cs typeface="Times New Roman" panose="02020603050405020304" pitchFamily="18" charset="0"/>
              </a:rPr>
              <a:t>, i.e. more engagement with GPs about Whzan and remote monitoring more generally.</a:t>
            </a:r>
          </a:p>
          <a:p>
            <a:pPr>
              <a:lnSpc>
                <a:spcPct val="107000"/>
              </a:lnSpc>
            </a:pPr>
            <a:endParaRPr lang="en-GB" sz="1050" kern="100" dirty="0">
              <a:solidFill>
                <a:schemeClr val="tx1"/>
              </a:solidFill>
              <a:ea typeface="Calibri" panose="020F0502020204030204" pitchFamily="34" charset="0"/>
              <a:cs typeface="Times New Roman" panose="02020603050405020304" pitchFamily="18" charset="0"/>
            </a:endParaRPr>
          </a:p>
          <a:p>
            <a:pPr>
              <a:lnSpc>
                <a:spcPct val="107000"/>
              </a:lnSpc>
            </a:pPr>
            <a:r>
              <a:rPr lang="en-GB" sz="1050" kern="100" dirty="0">
                <a:solidFill>
                  <a:schemeClr val="tx1"/>
                </a:solidFill>
                <a:effectLst/>
                <a:ea typeface="Calibri" panose="020F0502020204030204" pitchFamily="34" charset="0"/>
                <a:cs typeface="Times New Roman" panose="02020603050405020304" pitchFamily="18" charset="0"/>
              </a:rPr>
              <a:t>It was </a:t>
            </a:r>
            <a:r>
              <a:rPr lang="en-GB" sz="1050" kern="100" dirty="0">
                <a:solidFill>
                  <a:schemeClr val="tx1"/>
                </a:solidFill>
                <a:ea typeface="Calibri" panose="020F0502020204030204" pitchFamily="34" charset="0"/>
                <a:cs typeface="Times New Roman" panose="02020603050405020304" pitchFamily="18" charset="0"/>
              </a:rPr>
              <a:t>stated </a:t>
            </a:r>
            <a:r>
              <a:rPr lang="en-GB" sz="1050" kern="100" dirty="0">
                <a:solidFill>
                  <a:schemeClr val="tx1"/>
                </a:solidFill>
                <a:effectLst/>
                <a:ea typeface="Calibri" panose="020F0502020204030204" pitchFamily="34" charset="0"/>
                <a:cs typeface="Times New Roman" panose="02020603050405020304" pitchFamily="18" charset="0"/>
              </a:rPr>
              <a:t>that Whzan </a:t>
            </a:r>
            <a:r>
              <a:rPr lang="en-GB" sz="1050" b="1" kern="100" dirty="0">
                <a:solidFill>
                  <a:schemeClr val="tx1"/>
                </a:solidFill>
                <a:effectLst/>
                <a:ea typeface="Calibri" panose="020F0502020204030204" pitchFamily="34" charset="0"/>
                <a:cs typeface="Times New Roman" panose="02020603050405020304" pitchFamily="18" charset="0"/>
              </a:rPr>
              <a:t>does improve patient health monitoring if used regularly but can provide false alarms </a:t>
            </a:r>
            <a:r>
              <a:rPr lang="en-GB" sz="1050" kern="100" dirty="0">
                <a:solidFill>
                  <a:schemeClr val="tx1"/>
                </a:solidFill>
                <a:effectLst/>
                <a:ea typeface="Calibri" panose="020F0502020204030204" pitchFamily="34" charset="0"/>
                <a:cs typeface="Times New Roman" panose="02020603050405020304" pitchFamily="18" charset="0"/>
              </a:rPr>
              <a:t>on health parameters like raised blood pressure readings that need to be repeated so staff education was needed to reduce such instances.</a:t>
            </a:r>
            <a:endParaRPr lang="en-GB" sz="1600" dirty="0"/>
          </a:p>
        </p:txBody>
      </p:sp>
      <p:sp>
        <p:nvSpPr>
          <p:cNvPr id="11" name="Speech Bubble: Oval 10">
            <a:extLst>
              <a:ext uri="{FF2B5EF4-FFF2-40B4-BE49-F238E27FC236}">
                <a16:creationId xmlns:a16="http://schemas.microsoft.com/office/drawing/2014/main" id="{64BDCDF2-9234-4AE4-8A0F-E75A5BD3681F}"/>
              </a:ext>
            </a:extLst>
          </p:cNvPr>
          <p:cNvSpPr/>
          <p:nvPr/>
        </p:nvSpPr>
        <p:spPr>
          <a:xfrm>
            <a:off x="249248" y="3771680"/>
            <a:ext cx="3741638" cy="272119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You said…</a:t>
            </a:r>
          </a:p>
          <a:p>
            <a:pPr algn="ctr"/>
            <a:endParaRPr lang="en-GB" sz="1050" dirty="0">
              <a:solidFill>
                <a:schemeClr val="bg1"/>
              </a:solidFill>
            </a:endParaRPr>
          </a:p>
          <a:p>
            <a:pPr marL="228600" indent="-228600" algn="ctr">
              <a:buFont typeface="Arial" panose="020B0604020202020204" pitchFamily="34" charset="0"/>
              <a:buChar char="•"/>
            </a:pPr>
            <a:r>
              <a:rPr lang="en-GB" sz="1050" i="1" dirty="0">
                <a:solidFill>
                  <a:schemeClr val="bg1"/>
                </a:solidFill>
              </a:rPr>
              <a:t>Request for further training for care homes on how to create / access / maintain the urgent digital care plan.</a:t>
            </a:r>
          </a:p>
          <a:p>
            <a:pPr marL="228600" indent="-228600" algn="ctr">
              <a:buFont typeface="Arial" panose="020B0604020202020204" pitchFamily="34" charset="0"/>
              <a:buChar char="•"/>
            </a:pPr>
            <a:endParaRPr lang="en-GB" sz="1050" i="1" dirty="0">
              <a:solidFill>
                <a:schemeClr val="bg1"/>
              </a:solidFill>
            </a:endParaRPr>
          </a:p>
          <a:p>
            <a:pPr marL="228600" indent="-228600" algn="ctr">
              <a:buFont typeface="Arial" panose="020B0604020202020204" pitchFamily="34" charset="0"/>
              <a:buChar char="•"/>
            </a:pPr>
            <a:r>
              <a:rPr lang="en-GB" sz="1050" i="1" dirty="0">
                <a:solidFill>
                  <a:schemeClr val="bg1"/>
                </a:solidFill>
              </a:rPr>
              <a:t>Facilitate the promotion and engagement of the Falls Prevention Service.</a:t>
            </a:r>
          </a:p>
          <a:p>
            <a:pPr marL="228600" indent="-228600" algn="ctr">
              <a:buFont typeface="Arial" panose="020B0604020202020204" pitchFamily="34" charset="0"/>
              <a:buChar char="•"/>
            </a:pPr>
            <a:endParaRPr lang="en-GB" sz="1050" i="1" dirty="0">
              <a:solidFill>
                <a:schemeClr val="bg1"/>
              </a:solidFill>
            </a:endParaRPr>
          </a:p>
          <a:p>
            <a:pPr marL="228600" indent="-228600" algn="ctr">
              <a:buFont typeface="Arial" panose="020B0604020202020204" pitchFamily="34" charset="0"/>
              <a:buChar char="•"/>
            </a:pPr>
            <a:r>
              <a:rPr lang="en-GB" sz="1050" i="1" dirty="0">
                <a:solidFill>
                  <a:schemeClr val="bg1"/>
                </a:solidFill>
              </a:rPr>
              <a:t>Coordinate refresher training on SMRs / anticipatory care planning.</a:t>
            </a:r>
          </a:p>
        </p:txBody>
      </p:sp>
      <p:sp>
        <p:nvSpPr>
          <p:cNvPr id="13" name="Speech Bubble: Oval 12">
            <a:extLst>
              <a:ext uri="{FF2B5EF4-FFF2-40B4-BE49-F238E27FC236}">
                <a16:creationId xmlns:a16="http://schemas.microsoft.com/office/drawing/2014/main" id="{E678A020-3172-C79C-5F38-F6DFE063F5D3}"/>
              </a:ext>
            </a:extLst>
          </p:cNvPr>
          <p:cNvSpPr/>
          <p:nvPr/>
        </p:nvSpPr>
        <p:spPr>
          <a:xfrm flipH="1">
            <a:off x="3304974" y="4723754"/>
            <a:ext cx="2664297" cy="1848677"/>
          </a:xfrm>
          <a:prstGeom prst="wedgeEllipse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b="1" dirty="0">
                <a:solidFill>
                  <a:schemeClr val="bg1"/>
                </a:solidFill>
              </a:rPr>
              <a:t>We did…</a:t>
            </a:r>
          </a:p>
          <a:p>
            <a:pPr algn="ctr"/>
            <a:endParaRPr lang="en-GB" sz="1050" i="1" dirty="0">
              <a:solidFill>
                <a:schemeClr val="bg1"/>
              </a:solidFill>
            </a:endParaRPr>
          </a:p>
          <a:p>
            <a:pPr algn="ctr"/>
            <a:r>
              <a:rPr lang="en-GB" sz="1050" i="1" dirty="0">
                <a:solidFill>
                  <a:schemeClr val="bg1"/>
                </a:solidFill>
              </a:rPr>
              <a:t>The Clinical Nurse Educator team have worked with care homes, providing face-to-face support and support via online webinars. </a:t>
            </a:r>
          </a:p>
        </p:txBody>
      </p:sp>
      <p:sp>
        <p:nvSpPr>
          <p:cNvPr id="14" name="Speech Bubble: Oval 13">
            <a:extLst>
              <a:ext uri="{FF2B5EF4-FFF2-40B4-BE49-F238E27FC236}">
                <a16:creationId xmlns:a16="http://schemas.microsoft.com/office/drawing/2014/main" id="{5C449FF4-1475-095B-9A86-90CF7E1F84BD}"/>
              </a:ext>
            </a:extLst>
          </p:cNvPr>
          <p:cNvSpPr/>
          <p:nvPr/>
        </p:nvSpPr>
        <p:spPr>
          <a:xfrm>
            <a:off x="6003454" y="4136538"/>
            <a:ext cx="4225774" cy="2356338"/>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You said…</a:t>
            </a:r>
          </a:p>
          <a:p>
            <a:pPr algn="ctr"/>
            <a:endParaRPr lang="en-GB" sz="1200" dirty="0">
              <a:solidFill>
                <a:schemeClr val="bg1"/>
              </a:solidFill>
            </a:endParaRPr>
          </a:p>
          <a:p>
            <a:pPr marL="171450" indent="-171450" algn="ctr">
              <a:buFont typeface="Arial" panose="020B0604020202020204" pitchFamily="34" charset="0"/>
              <a:buChar char="•"/>
            </a:pPr>
            <a:r>
              <a:rPr lang="en-GB" sz="1050" i="1" dirty="0">
                <a:solidFill>
                  <a:schemeClr val="bg1"/>
                </a:solidFill>
              </a:rPr>
              <a:t>Advocate the need for greater interoperability / sharing of data between local health care provider digital systems (EMIS, Rio, etc.), thereby enabling the patient’s story to be told only once and for the health and care team to have access to the most up-to-date holistic view of the patient’s health and wellbeing.</a:t>
            </a:r>
          </a:p>
          <a:p>
            <a:pPr marL="171450" indent="-171450" algn="ctr">
              <a:buFont typeface="Arial" panose="020B0604020202020204" pitchFamily="34" charset="0"/>
              <a:buChar char="•"/>
            </a:pPr>
            <a:endParaRPr lang="en-GB" sz="1050" i="1" dirty="0">
              <a:solidFill>
                <a:schemeClr val="bg1"/>
              </a:solidFill>
            </a:endParaRPr>
          </a:p>
          <a:p>
            <a:pPr marL="171450" indent="-171450" algn="ctr">
              <a:buFont typeface="Arial" panose="020B0604020202020204" pitchFamily="34" charset="0"/>
              <a:buChar char="•"/>
            </a:pPr>
            <a:r>
              <a:rPr lang="en-GB" sz="1050" i="1" dirty="0">
                <a:solidFill>
                  <a:schemeClr val="bg1"/>
                </a:solidFill>
              </a:rPr>
              <a:t>Digital programmes / tools to be promoted to PCNs.</a:t>
            </a:r>
            <a:endParaRPr lang="en-GB" sz="900" i="1" dirty="0">
              <a:solidFill>
                <a:schemeClr val="bg1"/>
              </a:solidFill>
            </a:endParaRPr>
          </a:p>
        </p:txBody>
      </p:sp>
      <p:sp>
        <p:nvSpPr>
          <p:cNvPr id="15" name="Speech Bubble: Oval 14">
            <a:extLst>
              <a:ext uri="{FF2B5EF4-FFF2-40B4-BE49-F238E27FC236}">
                <a16:creationId xmlns:a16="http://schemas.microsoft.com/office/drawing/2014/main" id="{35492C71-0671-FD6F-D455-FBC6CD8680F8}"/>
              </a:ext>
            </a:extLst>
          </p:cNvPr>
          <p:cNvSpPr/>
          <p:nvPr/>
        </p:nvSpPr>
        <p:spPr>
          <a:xfrm flipH="1">
            <a:off x="9385189" y="3429000"/>
            <a:ext cx="2664296" cy="2216625"/>
          </a:xfrm>
          <a:prstGeom prst="wedgeEllipse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b="1" dirty="0">
                <a:solidFill>
                  <a:schemeClr val="bg1"/>
                </a:solidFill>
              </a:rPr>
              <a:t>We did…</a:t>
            </a:r>
          </a:p>
          <a:p>
            <a:pPr algn="ctr"/>
            <a:endParaRPr lang="en-GB" sz="1050" dirty="0">
              <a:solidFill>
                <a:schemeClr val="bg1"/>
              </a:solidFill>
            </a:endParaRPr>
          </a:p>
          <a:p>
            <a:pPr algn="ctr"/>
            <a:r>
              <a:rPr lang="en-GB" sz="1050" i="1" dirty="0">
                <a:solidFill>
                  <a:schemeClr val="bg1"/>
                </a:solidFill>
              </a:rPr>
              <a:t>The London Shared Care Record is being rolled out to care homes who have implemented a digital social care record; working with providers who do not have a digital solution, promoting the user of the DSCR fund to enable required functionality. </a:t>
            </a:r>
          </a:p>
        </p:txBody>
      </p:sp>
      <p:pic>
        <p:nvPicPr>
          <p:cNvPr id="8" name="Picture 7" descr="A blue background with white text and icons&#10;&#10;Description automatically generated">
            <a:extLst>
              <a:ext uri="{FF2B5EF4-FFF2-40B4-BE49-F238E27FC236}">
                <a16:creationId xmlns:a16="http://schemas.microsoft.com/office/drawing/2014/main" id="{3A7735B2-CC42-A91B-2320-47708BDBA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196" y="2719848"/>
            <a:ext cx="2664296" cy="888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4668424"/>
      </p:ext>
    </p:extLst>
  </p:cSld>
  <p:clrMapOvr>
    <a:masterClrMapping/>
  </p:clrMapOvr>
</p:sld>
</file>

<file path=ppt/theme/theme1.xml><?xml version="1.0" encoding="utf-8"?>
<a:theme xmlns:a="http://schemas.openxmlformats.org/drawingml/2006/main" name="Presentation Title Slides">
  <a:themeElements>
    <a:clrScheme name="NCL ICS">
      <a:dk1>
        <a:srgbClr val="242853"/>
      </a:dk1>
      <a:lt1>
        <a:srgbClr val="FFFFFF"/>
      </a:lt1>
      <a:dk2>
        <a:srgbClr val="242853"/>
      </a:dk2>
      <a:lt2>
        <a:srgbClr val="FEFFFF"/>
      </a:lt2>
      <a:accent1>
        <a:srgbClr val="8B2FD4"/>
      </a:accent1>
      <a:accent2>
        <a:srgbClr val="E3018C"/>
      </a:accent2>
      <a:accent3>
        <a:srgbClr val="4FB700"/>
      </a:accent3>
      <a:accent4>
        <a:srgbClr val="098FB7"/>
      </a:accent4>
      <a:accent5>
        <a:srgbClr val="5797FE"/>
      </a:accent5>
      <a:accent6>
        <a:srgbClr val="242853"/>
      </a:accent6>
      <a:hlink>
        <a:srgbClr val="8B2FD4"/>
      </a:hlink>
      <a:folHlink>
        <a:srgbClr val="E301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_ICS">
  <a:themeElements>
    <a:clrScheme name="NCL ICS">
      <a:dk1>
        <a:srgbClr val="242853"/>
      </a:dk1>
      <a:lt1>
        <a:srgbClr val="FFFFFF"/>
      </a:lt1>
      <a:dk2>
        <a:srgbClr val="242853"/>
      </a:dk2>
      <a:lt2>
        <a:srgbClr val="FEFFFF"/>
      </a:lt2>
      <a:accent1>
        <a:srgbClr val="8B2FD4"/>
      </a:accent1>
      <a:accent2>
        <a:srgbClr val="E3018C"/>
      </a:accent2>
      <a:accent3>
        <a:srgbClr val="4FB700"/>
      </a:accent3>
      <a:accent4>
        <a:srgbClr val="098FB7"/>
      </a:accent4>
      <a:accent5>
        <a:srgbClr val="5797FE"/>
      </a:accent5>
      <a:accent6>
        <a:srgbClr val="242853"/>
      </a:accent6>
      <a:hlink>
        <a:srgbClr val="8B2FD4"/>
      </a:hlink>
      <a:folHlink>
        <a:srgbClr val="E301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_ICS">
  <a:themeElements>
    <a:clrScheme name="NCL ICS">
      <a:dk1>
        <a:srgbClr val="242853"/>
      </a:dk1>
      <a:lt1>
        <a:srgbClr val="FFFFFF"/>
      </a:lt1>
      <a:dk2>
        <a:srgbClr val="242853"/>
      </a:dk2>
      <a:lt2>
        <a:srgbClr val="FEFFFF"/>
      </a:lt2>
      <a:accent1>
        <a:srgbClr val="8B2FD4"/>
      </a:accent1>
      <a:accent2>
        <a:srgbClr val="E3018C"/>
      </a:accent2>
      <a:accent3>
        <a:srgbClr val="4FB700"/>
      </a:accent3>
      <a:accent4>
        <a:srgbClr val="098FB7"/>
      </a:accent4>
      <a:accent5>
        <a:srgbClr val="5797FE"/>
      </a:accent5>
      <a:accent6>
        <a:srgbClr val="242853"/>
      </a:accent6>
      <a:hlink>
        <a:srgbClr val="8B2FD4"/>
      </a:hlink>
      <a:folHlink>
        <a:srgbClr val="E301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ontent Slide_ICS_NHS">
  <a:themeElements>
    <a:clrScheme name="NCL ICS">
      <a:dk1>
        <a:srgbClr val="242853"/>
      </a:dk1>
      <a:lt1>
        <a:srgbClr val="FFFFFF"/>
      </a:lt1>
      <a:dk2>
        <a:srgbClr val="242853"/>
      </a:dk2>
      <a:lt2>
        <a:srgbClr val="FEFFFF"/>
      </a:lt2>
      <a:accent1>
        <a:srgbClr val="8B2FD4"/>
      </a:accent1>
      <a:accent2>
        <a:srgbClr val="E3018C"/>
      </a:accent2>
      <a:accent3>
        <a:srgbClr val="4FB700"/>
      </a:accent3>
      <a:accent4>
        <a:srgbClr val="098FB7"/>
      </a:accent4>
      <a:accent5>
        <a:srgbClr val="5797FE"/>
      </a:accent5>
      <a:accent6>
        <a:srgbClr val="242853"/>
      </a:accent6>
      <a:hlink>
        <a:srgbClr val="8B2FD4"/>
      </a:hlink>
      <a:folHlink>
        <a:srgbClr val="E301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32624</TotalTime>
  <Words>5421</Words>
  <Application>Microsoft Office PowerPoint</Application>
  <PresentationFormat>Widescreen</PresentationFormat>
  <Paragraphs>335</Paragraphs>
  <Slides>20</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Aptos</vt:lpstr>
      <vt:lpstr>Arial</vt:lpstr>
      <vt:lpstr>Arial Nova</vt:lpstr>
      <vt:lpstr>Calibri</vt:lpstr>
      <vt:lpstr>Presentation Title Slides</vt:lpstr>
      <vt:lpstr>Section Title_ICS</vt:lpstr>
      <vt:lpstr>Content Slide_ICS</vt:lpstr>
      <vt:lpstr>Content Slide_ICS_NHS</vt:lpstr>
      <vt:lpstr>PCN DES Assurance:   2023/24 Good Practice &amp; Learning  2024/25 Assurance Approach</vt:lpstr>
      <vt:lpstr>Context</vt:lpstr>
      <vt:lpstr>PowerPoint Presentation</vt:lpstr>
      <vt:lpstr>Tackling Neighbourhood Health Inequalities (1/2)</vt:lpstr>
      <vt:lpstr>Tackling Neighbourhood Health Inequalities (2/2)</vt:lpstr>
      <vt:lpstr>PowerPoint Presentation</vt:lpstr>
      <vt:lpstr>Personalised Care and Social Prescribing</vt:lpstr>
      <vt:lpstr>Improving Cancer Services</vt:lpstr>
      <vt:lpstr>Enhanced Health in Care Homes (EHCH)</vt:lpstr>
      <vt:lpstr>Structured Medication Review (SMR)  and Medicines Optimisation</vt:lpstr>
      <vt:lpstr>Cardiovascular Disease Prevention &amp; Diagnosis</vt:lpstr>
      <vt:lpstr>PowerPoint Presentation</vt:lpstr>
      <vt:lpstr>2024/25 PCN DES Assurance Timeline </vt:lpstr>
      <vt:lpstr>PowerPoint Presentation</vt:lpstr>
      <vt:lpstr>2024/25 Tackling Health Inequalities Support &amp; Resources (1/2) </vt:lpstr>
      <vt:lpstr>2024/25 Tackling Health Inequalities Support &amp; Resources (2/2) </vt:lpstr>
      <vt:lpstr>2024/25 CVD Prevention &amp; Diagnosis Support &amp; Resources </vt:lpstr>
      <vt:lpstr>2024/25 Proactive and Personalised Care Support &amp; Resources (1/2)</vt:lpstr>
      <vt:lpstr>2024/25 Proactive and Personalised Care Support &amp; Resources (2/2)  </vt:lpstr>
      <vt:lpstr>2024/25 Enhanced Health in Care Homes (EHCH)</vt:lpstr>
    </vt:vector>
  </TitlesOfParts>
  <Manager/>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Oculus</dc:creator>
  <cp:keywords/>
  <dc:description/>
  <cp:lastModifiedBy>Conan Cowley</cp:lastModifiedBy>
  <cp:revision>1192</cp:revision>
  <cp:lastPrinted>2022-05-17T15:34:27Z</cp:lastPrinted>
  <dcterms:created xsi:type="dcterms:W3CDTF">2016-02-24T15:09:03Z</dcterms:created>
  <dcterms:modified xsi:type="dcterms:W3CDTF">2024-11-04T09:38:51Z</dcterms:modified>
  <cp:category/>
</cp:coreProperties>
</file>