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666" r:id="rId2"/>
  </p:sldMasterIdLst>
  <p:notesMasterIdLst>
    <p:notesMasterId r:id="rId11"/>
  </p:notesMasterIdLst>
  <p:handoutMasterIdLst>
    <p:handoutMasterId r:id="rId12"/>
  </p:handoutMasterIdLst>
  <p:sldIdLst>
    <p:sldId id="283" r:id="rId3"/>
    <p:sldId id="330" r:id="rId4"/>
    <p:sldId id="328" r:id="rId5"/>
    <p:sldId id="311" r:id="rId6"/>
    <p:sldId id="325" r:id="rId7"/>
    <p:sldId id="326" r:id="rId8"/>
    <p:sldId id="331" r:id="rId9"/>
    <p:sldId id="32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8"/>
    <a:srgbClr val="781D7D"/>
    <a:srgbClr val="41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537" autoAdjust="0"/>
  </p:normalViewPr>
  <p:slideViewPr>
    <p:cSldViewPr>
      <p:cViewPr>
        <p:scale>
          <a:sx n="100" d="100"/>
          <a:sy n="100" d="100"/>
        </p:scale>
        <p:origin x="-80" y="6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2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B9E47-C2D6-4D01-9974-A58731EC6406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7B5CE-A86E-46F0-A00D-34CE96E47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978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BC9D1-729B-4DBE-B013-379C7974474D}" type="datetimeFigureOut">
              <a:rPr lang="en-GB" smtClean="0"/>
              <a:t>14/10/2015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FE207-8779-44F7-8FED-91173F658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7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***We can provide</a:t>
            </a:r>
            <a:r>
              <a:rPr lang="en-GB" baseline="0" dirty="0" smtClean="0"/>
              <a:t> handouts of the slides and document with the three options in greater detail to avoid having to copy and paste it into the slides.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E207-8779-44F7-8FED-91173F658F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72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E207-8779-44F7-8FED-91173F658FE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02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E207-8779-44F7-8FED-91173F658FE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09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E207-8779-44F7-8FED-91173F658FE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2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***We can provide</a:t>
            </a:r>
            <a:r>
              <a:rPr lang="en-GB" baseline="0" dirty="0" smtClean="0"/>
              <a:t> handouts of the slides and document with the three options in greater detail to avoid having to copy and paste it into the slides.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E207-8779-44F7-8FED-91173F658FE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14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FE207-8779-44F7-8FED-91173F658FE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1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28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260350"/>
            <a:ext cx="68421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781D7D"/>
                </a:solidFill>
              </a:defRPr>
            </a:lvl1pPr>
          </a:lstStyle>
          <a:p>
            <a:pPr lvl="0"/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196975"/>
            <a:ext cx="8642350" cy="4535488"/>
          </a:xfrm>
          <a:prstGeom prst="rect">
            <a:avLst/>
          </a:prstGeom>
        </p:spPr>
        <p:txBody>
          <a:bodyPr/>
          <a:lstStyle>
            <a:lvl1pPr>
              <a:buClr>
                <a:srgbClr val="A4D620"/>
              </a:buClr>
              <a:defRPr sz="2000"/>
            </a:lvl1pPr>
            <a:lvl2pPr marL="742950" indent="-285750">
              <a:buClr>
                <a:srgbClr val="A4D620"/>
              </a:buClr>
              <a:buSzPct val="90000"/>
              <a:buFont typeface="Courier New" panose="02070309020205020404" pitchFamily="49" charset="0"/>
              <a:buChar char="o"/>
              <a:defRPr sz="1800" baseline="0"/>
            </a:lvl2pPr>
            <a:lvl3pPr>
              <a:buClr>
                <a:srgbClr val="A4D620"/>
              </a:buClr>
              <a:defRPr sz="1600"/>
            </a:lvl3pPr>
            <a:lvl4pPr>
              <a:buClr>
                <a:srgbClr val="A4D620"/>
              </a:buClr>
              <a:defRPr sz="1600"/>
            </a:lvl4pPr>
            <a:lvl5pPr>
              <a:buClr>
                <a:srgbClr val="A4D620"/>
              </a:buClr>
              <a:defRPr sz="1600" baseline="0"/>
            </a:lvl5pPr>
          </a:lstStyle>
          <a:p>
            <a:pPr lvl="0"/>
            <a:r>
              <a:rPr lang="en-US" dirty="0" smtClean="0"/>
              <a:t>Click to add text (size 20)</a:t>
            </a:r>
          </a:p>
          <a:p>
            <a:pPr lvl="1"/>
            <a:r>
              <a:rPr lang="en-US" dirty="0" smtClean="0"/>
              <a:t>Text (size 18)</a:t>
            </a:r>
          </a:p>
          <a:p>
            <a:pPr lvl="2"/>
            <a:r>
              <a:rPr lang="en-US" dirty="0" smtClean="0"/>
              <a:t>Text (size 16)</a:t>
            </a:r>
          </a:p>
          <a:p>
            <a:pPr lvl="3"/>
            <a:r>
              <a:rPr lang="en-US" dirty="0" smtClean="0"/>
              <a:t>Text (size 16)</a:t>
            </a:r>
          </a:p>
          <a:p>
            <a:pPr lvl="4"/>
            <a:r>
              <a:rPr lang="en-US" dirty="0" smtClean="0"/>
              <a:t>Text, never smaller than 16</a:t>
            </a:r>
          </a:p>
        </p:txBody>
      </p:sp>
    </p:spTree>
    <p:extLst>
      <p:ext uri="{BB962C8B-B14F-4D97-AF65-F5344CB8AC3E}">
        <p14:creationId xmlns:p14="http://schemas.microsoft.com/office/powerpoint/2010/main" val="202144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Partners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997148" y="1844824"/>
            <a:ext cx="3744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6298"/>
                </a:solidFill>
              </a:rPr>
              <a:t>For more information please contact:</a:t>
            </a:r>
          </a:p>
          <a:p>
            <a:endParaRPr lang="en-GB" sz="1600" dirty="0" smtClean="0">
              <a:solidFill>
                <a:srgbClr val="006298"/>
              </a:solidFill>
            </a:endParaRPr>
          </a:p>
          <a:p>
            <a:r>
              <a:rPr lang="en-GB" sz="1600" dirty="0" smtClean="0">
                <a:solidFill>
                  <a:srgbClr val="006298"/>
                </a:solidFill>
              </a:rPr>
              <a:t>UCLPartners</a:t>
            </a:r>
            <a:br>
              <a:rPr lang="en-GB" sz="1600" dirty="0" smtClean="0">
                <a:solidFill>
                  <a:srgbClr val="006298"/>
                </a:solidFill>
              </a:rPr>
            </a:br>
            <a:r>
              <a:rPr lang="en-GB" sz="1600" dirty="0" smtClean="0">
                <a:solidFill>
                  <a:srgbClr val="006298"/>
                </a:solidFill>
              </a:rPr>
              <a:t>3rd Floor</a:t>
            </a:r>
            <a:br>
              <a:rPr lang="en-GB" sz="1600" dirty="0" smtClean="0">
                <a:solidFill>
                  <a:srgbClr val="006298"/>
                </a:solidFill>
              </a:rPr>
            </a:br>
            <a:r>
              <a:rPr lang="en-GB" sz="1600" dirty="0" smtClean="0">
                <a:solidFill>
                  <a:srgbClr val="006298"/>
                </a:solidFill>
              </a:rPr>
              <a:t>170 Tottenham Court Road</a:t>
            </a:r>
            <a:br>
              <a:rPr lang="en-GB" sz="1600" dirty="0" smtClean="0">
                <a:solidFill>
                  <a:srgbClr val="006298"/>
                </a:solidFill>
              </a:rPr>
            </a:br>
            <a:r>
              <a:rPr lang="en-GB" sz="1600" dirty="0" smtClean="0">
                <a:solidFill>
                  <a:srgbClr val="006298"/>
                </a:solidFill>
              </a:rPr>
              <a:t>London W1T 7HA</a:t>
            </a:r>
          </a:p>
          <a:p>
            <a:r>
              <a:rPr lang="en-GB" sz="1600" dirty="0" smtClean="0">
                <a:solidFill>
                  <a:srgbClr val="006298"/>
                </a:solidFill>
              </a:rPr>
              <a:t/>
            </a:r>
            <a:br>
              <a:rPr lang="en-GB" sz="1600" dirty="0" smtClean="0">
                <a:solidFill>
                  <a:srgbClr val="006298"/>
                </a:solidFill>
              </a:rPr>
            </a:br>
            <a:r>
              <a:rPr lang="en-GB" sz="1600" dirty="0" smtClean="0">
                <a:solidFill>
                  <a:srgbClr val="006298"/>
                </a:solidFill>
              </a:rPr>
              <a:t>020 7679 6633 </a:t>
            </a:r>
          </a:p>
          <a:p>
            <a:r>
              <a:rPr lang="en-GB" sz="1600" dirty="0" smtClean="0">
                <a:solidFill>
                  <a:srgbClr val="006298"/>
                </a:solidFill>
              </a:rPr>
              <a:t>www.uclpartners.com </a:t>
            </a:r>
          </a:p>
          <a:p>
            <a:r>
              <a:rPr lang="en-GB" sz="1600" dirty="0" smtClean="0">
                <a:solidFill>
                  <a:srgbClr val="006298"/>
                </a:solidFill>
              </a:rPr>
              <a:t>@</a:t>
            </a:r>
            <a:r>
              <a:rPr lang="en-GB" sz="1600" dirty="0" err="1" smtClean="0">
                <a:solidFill>
                  <a:srgbClr val="006298"/>
                </a:solidFill>
              </a:rPr>
              <a:t>uclpartners</a:t>
            </a:r>
            <a:endParaRPr lang="en-GB" sz="1600" dirty="0">
              <a:solidFill>
                <a:srgbClr val="0062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23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own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997148" y="2276872"/>
            <a:ext cx="3744913" cy="15121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6298"/>
                </a:solidFill>
              </a:defRPr>
            </a:lvl1pPr>
            <a:lvl2pPr marL="457200" indent="0">
              <a:buNone/>
              <a:defRPr sz="1600">
                <a:solidFill>
                  <a:srgbClr val="006298"/>
                </a:solidFill>
              </a:defRPr>
            </a:lvl2pPr>
            <a:lvl3pPr marL="914400" indent="0">
              <a:buNone/>
              <a:defRPr sz="1600">
                <a:solidFill>
                  <a:srgbClr val="006298"/>
                </a:solidFill>
              </a:defRPr>
            </a:lvl3pPr>
            <a:lvl4pPr marL="1371600" indent="0">
              <a:buNone/>
              <a:defRPr sz="1600">
                <a:solidFill>
                  <a:srgbClr val="006298"/>
                </a:solidFill>
              </a:defRPr>
            </a:lvl4pPr>
            <a:lvl5pPr marL="1828800" indent="0">
              <a:buNone/>
              <a:defRPr sz="1600">
                <a:solidFill>
                  <a:srgbClr val="006298"/>
                </a:solidFill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997148" y="1844824"/>
            <a:ext cx="3744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06298"/>
                </a:solidFill>
              </a:rPr>
              <a:t>For more information please contact:</a:t>
            </a:r>
          </a:p>
          <a:p>
            <a:endParaRPr lang="en-GB" sz="1600" dirty="0" smtClean="0">
              <a:solidFill>
                <a:srgbClr val="006298"/>
              </a:solidFill>
            </a:endParaRPr>
          </a:p>
          <a:p>
            <a:endParaRPr lang="en-GB" sz="1600" dirty="0" smtClean="0">
              <a:solidFill>
                <a:srgbClr val="006298"/>
              </a:solidFill>
            </a:endParaRPr>
          </a:p>
          <a:p>
            <a:endParaRPr lang="en-GB" sz="1600" dirty="0" smtClean="0">
              <a:solidFill>
                <a:srgbClr val="006298"/>
              </a:solidFill>
            </a:endParaRPr>
          </a:p>
          <a:p>
            <a:endParaRPr lang="en-GB" sz="1600" dirty="0" smtClean="0">
              <a:solidFill>
                <a:srgbClr val="006298"/>
              </a:solidFill>
            </a:endParaRPr>
          </a:p>
          <a:p>
            <a:endParaRPr lang="en-GB" sz="1600" dirty="0" smtClean="0">
              <a:solidFill>
                <a:srgbClr val="006298"/>
              </a:solidFill>
            </a:endParaRPr>
          </a:p>
          <a:p>
            <a:endParaRPr lang="en-GB" sz="1600" dirty="0" smtClean="0">
              <a:solidFill>
                <a:srgbClr val="006298"/>
              </a:solidFill>
            </a:endParaRPr>
          </a:p>
          <a:p>
            <a:r>
              <a:rPr lang="en-GB" sz="1600" dirty="0" smtClean="0">
                <a:solidFill>
                  <a:srgbClr val="006298"/>
                </a:solidFill>
              </a:rPr>
              <a:t> </a:t>
            </a:r>
          </a:p>
          <a:p>
            <a:r>
              <a:rPr lang="en-GB" sz="1600" dirty="0" smtClean="0">
                <a:solidFill>
                  <a:srgbClr val="006298"/>
                </a:solidFill>
              </a:rPr>
              <a:t>www.uclpartners.com </a:t>
            </a:r>
          </a:p>
          <a:p>
            <a:r>
              <a:rPr lang="en-GB" sz="1600" dirty="0" smtClean="0">
                <a:solidFill>
                  <a:srgbClr val="006298"/>
                </a:solidFill>
              </a:rPr>
              <a:t>@</a:t>
            </a:r>
            <a:r>
              <a:rPr lang="en-GB" sz="1600" dirty="0" err="1" smtClean="0">
                <a:solidFill>
                  <a:srgbClr val="006298"/>
                </a:solidFill>
              </a:rPr>
              <a:t>uclpartners</a:t>
            </a:r>
            <a:endParaRPr lang="en-GB" sz="1600" dirty="0">
              <a:solidFill>
                <a:srgbClr val="0062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9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260350"/>
            <a:ext cx="68421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781D7D"/>
                </a:solidFill>
              </a:defRPr>
            </a:lvl1pPr>
          </a:lstStyle>
          <a:p>
            <a:pPr lvl="0"/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196975"/>
            <a:ext cx="8642350" cy="4535488"/>
          </a:xfrm>
          <a:prstGeom prst="rect">
            <a:avLst/>
          </a:prstGeom>
        </p:spPr>
        <p:txBody>
          <a:bodyPr/>
          <a:lstStyle>
            <a:lvl1pPr>
              <a:buClr>
                <a:srgbClr val="A4D620"/>
              </a:buClr>
              <a:defRPr sz="2000"/>
            </a:lvl1pPr>
            <a:lvl2pPr marL="742950" indent="-285750">
              <a:buClr>
                <a:srgbClr val="A4D620"/>
              </a:buClr>
              <a:buSzPct val="90000"/>
              <a:buFont typeface="Courier New" panose="02070309020205020404" pitchFamily="49" charset="0"/>
              <a:buChar char="o"/>
              <a:defRPr sz="1800" baseline="0"/>
            </a:lvl2pPr>
            <a:lvl3pPr>
              <a:buClr>
                <a:srgbClr val="A4D620"/>
              </a:buClr>
              <a:defRPr sz="1600"/>
            </a:lvl3pPr>
            <a:lvl4pPr>
              <a:buClr>
                <a:srgbClr val="A4D620"/>
              </a:buClr>
              <a:defRPr sz="1600"/>
            </a:lvl4pPr>
            <a:lvl5pPr>
              <a:buClr>
                <a:srgbClr val="A4D620"/>
              </a:buClr>
              <a:defRPr sz="1600" baseline="0"/>
            </a:lvl5pPr>
          </a:lstStyle>
          <a:p>
            <a:pPr lvl="0"/>
            <a:r>
              <a:rPr lang="en-US" dirty="0" smtClean="0"/>
              <a:t>Click to add text (size 20)</a:t>
            </a:r>
          </a:p>
          <a:p>
            <a:pPr lvl="1"/>
            <a:r>
              <a:rPr lang="en-US" dirty="0" smtClean="0"/>
              <a:t>Text (size 18)</a:t>
            </a:r>
          </a:p>
          <a:p>
            <a:pPr lvl="2"/>
            <a:r>
              <a:rPr lang="en-US" dirty="0" smtClean="0"/>
              <a:t>Text (size 16)</a:t>
            </a:r>
          </a:p>
          <a:p>
            <a:pPr lvl="3"/>
            <a:r>
              <a:rPr lang="en-US" dirty="0" smtClean="0"/>
              <a:t>Text (size 16)</a:t>
            </a:r>
          </a:p>
          <a:p>
            <a:pPr lvl="4"/>
            <a:r>
              <a:rPr lang="en-US" dirty="0" smtClean="0"/>
              <a:t>Text, never smaller than 16</a:t>
            </a:r>
          </a:p>
        </p:txBody>
      </p:sp>
    </p:spTree>
    <p:extLst>
      <p:ext uri="{BB962C8B-B14F-4D97-AF65-F5344CB8AC3E}">
        <p14:creationId xmlns:p14="http://schemas.microsoft.com/office/powerpoint/2010/main" val="1524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260350"/>
            <a:ext cx="68421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781D7D"/>
                </a:solidFill>
              </a:defRPr>
            </a:lvl1pPr>
          </a:lstStyle>
          <a:p>
            <a:pPr lvl="0"/>
            <a:r>
              <a:rPr lang="en-GB" dirty="0" smtClean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63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0825" y="1198800"/>
            <a:ext cx="4129088" cy="448151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1800"/>
            </a:lvl1pPr>
            <a:lvl2pPr>
              <a:buClr>
                <a:schemeClr val="accent1"/>
              </a:buClr>
              <a:defRPr sz="18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 (size 20)</a:t>
            </a:r>
          </a:p>
          <a:p>
            <a:pPr lvl="1"/>
            <a:r>
              <a:rPr lang="en-US" dirty="0" smtClean="0"/>
              <a:t>Text (size 18)</a:t>
            </a:r>
          </a:p>
          <a:p>
            <a:pPr lvl="2"/>
            <a:r>
              <a:rPr lang="en-US" dirty="0" smtClean="0"/>
              <a:t>Text (size 16)</a:t>
            </a:r>
          </a:p>
          <a:p>
            <a:pPr lvl="3"/>
            <a:r>
              <a:rPr lang="en-US" dirty="0" smtClean="0"/>
              <a:t>Text (size 16)</a:t>
            </a:r>
          </a:p>
          <a:p>
            <a:pPr lvl="4"/>
            <a:r>
              <a:rPr lang="en-US" dirty="0" smtClean="0"/>
              <a:t>Text, never smaller than 16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4008" y="1198800"/>
            <a:ext cx="4129087" cy="4481512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1800"/>
            </a:lvl1pPr>
            <a:lvl2pPr>
              <a:buClr>
                <a:schemeClr val="accent1"/>
              </a:buClr>
              <a:defRPr sz="18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 (size 20)</a:t>
            </a:r>
          </a:p>
          <a:p>
            <a:pPr lvl="1"/>
            <a:r>
              <a:rPr lang="en-US" dirty="0" smtClean="0"/>
              <a:t>Text (size 18)</a:t>
            </a:r>
          </a:p>
          <a:p>
            <a:pPr lvl="2"/>
            <a:r>
              <a:rPr lang="en-US" dirty="0" smtClean="0"/>
              <a:t>Text (size 16)</a:t>
            </a:r>
          </a:p>
          <a:p>
            <a:pPr lvl="3"/>
            <a:r>
              <a:rPr lang="en-US" dirty="0" smtClean="0"/>
              <a:t>Text (size 16)</a:t>
            </a:r>
          </a:p>
          <a:p>
            <a:pPr lvl="4"/>
            <a:r>
              <a:rPr lang="en-US" dirty="0" smtClean="0"/>
              <a:t>Text, never smaller than 16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260350"/>
            <a:ext cx="68421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781D7D"/>
                </a:solidFill>
              </a:defRPr>
            </a:lvl1pPr>
          </a:lstStyle>
          <a:p>
            <a:pPr lvl="0"/>
            <a:r>
              <a:rPr lang="en-GB" dirty="0" smtClean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0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260350"/>
            <a:ext cx="68421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781D7D"/>
                </a:solidFill>
              </a:defRPr>
            </a:lvl1pPr>
          </a:lstStyle>
          <a:p>
            <a:pPr lvl="0"/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196975"/>
            <a:ext cx="8642350" cy="4535488"/>
          </a:xfrm>
          <a:prstGeom prst="rect">
            <a:avLst/>
          </a:prstGeom>
        </p:spPr>
        <p:txBody>
          <a:bodyPr/>
          <a:lstStyle>
            <a:lvl1pPr>
              <a:buClr>
                <a:srgbClr val="A4D620"/>
              </a:buClr>
              <a:defRPr sz="2000"/>
            </a:lvl1pPr>
            <a:lvl2pPr marL="742950" indent="-285750">
              <a:buClr>
                <a:srgbClr val="A4D620"/>
              </a:buClr>
              <a:buSzPct val="90000"/>
              <a:buFont typeface="Courier New" panose="02070309020205020404" pitchFamily="49" charset="0"/>
              <a:buChar char="o"/>
              <a:defRPr sz="1800"/>
            </a:lvl2pPr>
            <a:lvl3pPr>
              <a:buClr>
                <a:srgbClr val="A4D620"/>
              </a:buClr>
              <a:defRPr sz="1600"/>
            </a:lvl3pPr>
            <a:lvl4pPr>
              <a:buClr>
                <a:srgbClr val="A4D620"/>
              </a:buClr>
              <a:defRPr sz="1400"/>
            </a:lvl4pPr>
            <a:lvl5pPr>
              <a:buClr>
                <a:srgbClr val="A4D620"/>
              </a:buClr>
              <a:defRPr sz="1400"/>
            </a:lvl5pPr>
          </a:lstStyle>
          <a:p>
            <a:pPr lvl="0"/>
            <a:r>
              <a:rPr lang="en-US" dirty="0" smtClean="0"/>
              <a:t>Click to add text (size 20)</a:t>
            </a:r>
          </a:p>
          <a:p>
            <a:pPr lvl="1"/>
            <a:r>
              <a:rPr lang="en-US" dirty="0" smtClean="0"/>
              <a:t>Text (size 18)</a:t>
            </a:r>
          </a:p>
          <a:p>
            <a:pPr lvl="2"/>
            <a:r>
              <a:rPr lang="en-US" dirty="0" smtClean="0"/>
              <a:t>Text (size 16)</a:t>
            </a:r>
          </a:p>
          <a:p>
            <a:pPr lvl="3"/>
            <a:r>
              <a:rPr lang="en-US" dirty="0" smtClean="0"/>
              <a:t>Text (size 16)</a:t>
            </a:r>
          </a:p>
          <a:p>
            <a:pPr lvl="4"/>
            <a:r>
              <a:rPr lang="en-US" dirty="0" smtClean="0"/>
              <a:t>Text, never smaller than 16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165913" y="3177709"/>
            <a:ext cx="3740710" cy="2581648"/>
          </a:xfrm>
          <a:custGeom>
            <a:avLst/>
            <a:gdLst>
              <a:gd name="connsiteX0" fmla="*/ 0 w 3673475"/>
              <a:gd name="connsiteY0" fmla="*/ 0 h 2232025"/>
              <a:gd name="connsiteX1" fmla="*/ 3673475 w 3673475"/>
              <a:gd name="connsiteY1" fmla="*/ 0 h 2232025"/>
              <a:gd name="connsiteX2" fmla="*/ 3673475 w 3673475"/>
              <a:gd name="connsiteY2" fmla="*/ 2232025 h 2232025"/>
              <a:gd name="connsiteX3" fmla="*/ 0 w 3673475"/>
              <a:gd name="connsiteY3" fmla="*/ 2232025 h 2232025"/>
              <a:gd name="connsiteX4" fmla="*/ 0 w 3673475"/>
              <a:gd name="connsiteY4" fmla="*/ 0 h 2232025"/>
              <a:gd name="connsiteX0" fmla="*/ 0 w 3686922"/>
              <a:gd name="connsiteY0" fmla="*/ 322729 h 2554754"/>
              <a:gd name="connsiteX1" fmla="*/ 3686922 w 3686922"/>
              <a:gd name="connsiteY1" fmla="*/ 0 h 2554754"/>
              <a:gd name="connsiteX2" fmla="*/ 3673475 w 3686922"/>
              <a:gd name="connsiteY2" fmla="*/ 2554754 h 2554754"/>
              <a:gd name="connsiteX3" fmla="*/ 0 w 3686922"/>
              <a:gd name="connsiteY3" fmla="*/ 2554754 h 2554754"/>
              <a:gd name="connsiteX4" fmla="*/ 0 w 3686922"/>
              <a:gd name="connsiteY4" fmla="*/ 322729 h 2554754"/>
              <a:gd name="connsiteX0" fmla="*/ 0 w 3686922"/>
              <a:gd name="connsiteY0" fmla="*/ 322729 h 2554754"/>
              <a:gd name="connsiteX1" fmla="*/ 3686922 w 3686922"/>
              <a:gd name="connsiteY1" fmla="*/ 0 h 2554754"/>
              <a:gd name="connsiteX2" fmla="*/ 3471769 w 3686922"/>
              <a:gd name="connsiteY2" fmla="*/ 2447177 h 2554754"/>
              <a:gd name="connsiteX3" fmla="*/ 0 w 3686922"/>
              <a:gd name="connsiteY3" fmla="*/ 2554754 h 2554754"/>
              <a:gd name="connsiteX4" fmla="*/ 0 w 3686922"/>
              <a:gd name="connsiteY4" fmla="*/ 322729 h 2554754"/>
              <a:gd name="connsiteX0" fmla="*/ 0 w 3686922"/>
              <a:gd name="connsiteY0" fmla="*/ 322729 h 2581648"/>
              <a:gd name="connsiteX1" fmla="*/ 3686922 w 3686922"/>
              <a:gd name="connsiteY1" fmla="*/ 0 h 2581648"/>
              <a:gd name="connsiteX2" fmla="*/ 3471769 w 3686922"/>
              <a:gd name="connsiteY2" fmla="*/ 2447177 h 2581648"/>
              <a:gd name="connsiteX3" fmla="*/ 363070 w 3686922"/>
              <a:gd name="connsiteY3" fmla="*/ 2581648 h 2581648"/>
              <a:gd name="connsiteX4" fmla="*/ 0 w 3686922"/>
              <a:gd name="connsiteY4" fmla="*/ 322729 h 2581648"/>
              <a:gd name="connsiteX0" fmla="*/ 0 w 3740710"/>
              <a:gd name="connsiteY0" fmla="*/ 551329 h 2581648"/>
              <a:gd name="connsiteX1" fmla="*/ 3740710 w 3740710"/>
              <a:gd name="connsiteY1" fmla="*/ 0 h 2581648"/>
              <a:gd name="connsiteX2" fmla="*/ 3525557 w 3740710"/>
              <a:gd name="connsiteY2" fmla="*/ 2447177 h 2581648"/>
              <a:gd name="connsiteX3" fmla="*/ 416858 w 3740710"/>
              <a:gd name="connsiteY3" fmla="*/ 2581648 h 2581648"/>
              <a:gd name="connsiteX4" fmla="*/ 0 w 3740710"/>
              <a:gd name="connsiteY4" fmla="*/ 551329 h 258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0710" h="2581648">
                <a:moveTo>
                  <a:pt x="0" y="551329"/>
                </a:moveTo>
                <a:lnTo>
                  <a:pt x="3740710" y="0"/>
                </a:lnTo>
                <a:cubicBezTo>
                  <a:pt x="3736228" y="851585"/>
                  <a:pt x="3530039" y="1595592"/>
                  <a:pt x="3525557" y="2447177"/>
                </a:cubicBezTo>
                <a:lnTo>
                  <a:pt x="416858" y="2581648"/>
                </a:lnTo>
                <a:lnTo>
                  <a:pt x="0" y="551329"/>
                </a:lnTo>
                <a:close/>
              </a:path>
            </a:pathLst>
          </a:custGeom>
          <a:ln w="19050">
            <a:solidFill>
              <a:srgbClr val="781D7D"/>
            </a:solidFill>
          </a:ln>
        </p:spPr>
        <p:txBody>
          <a:bodyPr anchor="ctr"/>
          <a:lstStyle>
            <a:lvl1pPr marL="0" indent="0">
              <a:buFontTx/>
              <a:buNone/>
              <a:defRPr sz="2800" baseline="0"/>
            </a:lvl1pPr>
          </a:lstStyle>
          <a:p>
            <a:r>
              <a:rPr lang="en-GB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59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CLPartners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260350"/>
            <a:ext cx="68421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781D7D"/>
                </a:solidFill>
              </a:defRPr>
            </a:lvl1pPr>
          </a:lstStyle>
          <a:p>
            <a:pPr lvl="0"/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44955" y="1125538"/>
            <a:ext cx="8548220" cy="4512796"/>
          </a:xfrm>
          <a:custGeom>
            <a:avLst/>
            <a:gdLst>
              <a:gd name="connsiteX0" fmla="*/ 0 w 8642350"/>
              <a:gd name="connsiteY0" fmla="*/ 0 h 4606925"/>
              <a:gd name="connsiteX1" fmla="*/ 8642350 w 8642350"/>
              <a:gd name="connsiteY1" fmla="*/ 0 h 4606925"/>
              <a:gd name="connsiteX2" fmla="*/ 8642350 w 8642350"/>
              <a:gd name="connsiteY2" fmla="*/ 4606925 h 4606925"/>
              <a:gd name="connsiteX3" fmla="*/ 0 w 8642350"/>
              <a:gd name="connsiteY3" fmla="*/ 4606925 h 4606925"/>
              <a:gd name="connsiteX4" fmla="*/ 0 w 8642350"/>
              <a:gd name="connsiteY4" fmla="*/ 0 h 4606925"/>
              <a:gd name="connsiteX0" fmla="*/ 94130 w 8642350"/>
              <a:gd name="connsiteY0" fmla="*/ 295835 h 4606925"/>
              <a:gd name="connsiteX1" fmla="*/ 8642350 w 8642350"/>
              <a:gd name="connsiteY1" fmla="*/ 0 h 4606925"/>
              <a:gd name="connsiteX2" fmla="*/ 8642350 w 8642350"/>
              <a:gd name="connsiteY2" fmla="*/ 4606925 h 4606925"/>
              <a:gd name="connsiteX3" fmla="*/ 0 w 8642350"/>
              <a:gd name="connsiteY3" fmla="*/ 4606925 h 4606925"/>
              <a:gd name="connsiteX4" fmla="*/ 94130 w 8642350"/>
              <a:gd name="connsiteY4" fmla="*/ 295835 h 4606925"/>
              <a:gd name="connsiteX0" fmla="*/ 94130 w 8642350"/>
              <a:gd name="connsiteY0" fmla="*/ 295835 h 4606925"/>
              <a:gd name="connsiteX1" fmla="*/ 8642350 w 8642350"/>
              <a:gd name="connsiteY1" fmla="*/ 0 h 4606925"/>
              <a:gd name="connsiteX2" fmla="*/ 8091020 w 8642350"/>
              <a:gd name="connsiteY2" fmla="*/ 4405219 h 4606925"/>
              <a:gd name="connsiteX3" fmla="*/ 0 w 8642350"/>
              <a:gd name="connsiteY3" fmla="*/ 4606925 h 4606925"/>
              <a:gd name="connsiteX4" fmla="*/ 94130 w 8642350"/>
              <a:gd name="connsiteY4" fmla="*/ 295835 h 4606925"/>
              <a:gd name="connsiteX0" fmla="*/ 0 w 8548220"/>
              <a:gd name="connsiteY0" fmla="*/ 295835 h 4580031"/>
              <a:gd name="connsiteX1" fmla="*/ 8548220 w 8548220"/>
              <a:gd name="connsiteY1" fmla="*/ 0 h 4580031"/>
              <a:gd name="connsiteX2" fmla="*/ 7996890 w 8548220"/>
              <a:gd name="connsiteY2" fmla="*/ 4405219 h 4580031"/>
              <a:gd name="connsiteX3" fmla="*/ 26894 w 8548220"/>
              <a:gd name="connsiteY3" fmla="*/ 4580031 h 4580031"/>
              <a:gd name="connsiteX4" fmla="*/ 0 w 8548220"/>
              <a:gd name="connsiteY4" fmla="*/ 295835 h 4580031"/>
              <a:gd name="connsiteX0" fmla="*/ 0 w 8548220"/>
              <a:gd name="connsiteY0" fmla="*/ 295835 h 4512796"/>
              <a:gd name="connsiteX1" fmla="*/ 8548220 w 8548220"/>
              <a:gd name="connsiteY1" fmla="*/ 0 h 4512796"/>
              <a:gd name="connsiteX2" fmla="*/ 7996890 w 8548220"/>
              <a:gd name="connsiteY2" fmla="*/ 4405219 h 4512796"/>
              <a:gd name="connsiteX3" fmla="*/ 322729 w 8548220"/>
              <a:gd name="connsiteY3" fmla="*/ 4512796 h 4512796"/>
              <a:gd name="connsiteX4" fmla="*/ 0 w 8548220"/>
              <a:gd name="connsiteY4" fmla="*/ 295835 h 4512796"/>
              <a:gd name="connsiteX0" fmla="*/ 0 w 8548220"/>
              <a:gd name="connsiteY0" fmla="*/ 416859 h 4512796"/>
              <a:gd name="connsiteX1" fmla="*/ 8548220 w 8548220"/>
              <a:gd name="connsiteY1" fmla="*/ 0 h 4512796"/>
              <a:gd name="connsiteX2" fmla="*/ 7996890 w 8548220"/>
              <a:gd name="connsiteY2" fmla="*/ 4405219 h 4512796"/>
              <a:gd name="connsiteX3" fmla="*/ 322729 w 8548220"/>
              <a:gd name="connsiteY3" fmla="*/ 4512796 h 4512796"/>
              <a:gd name="connsiteX4" fmla="*/ 0 w 8548220"/>
              <a:gd name="connsiteY4" fmla="*/ 416859 h 451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48220" h="4512796">
                <a:moveTo>
                  <a:pt x="0" y="416859"/>
                </a:moveTo>
                <a:lnTo>
                  <a:pt x="8548220" y="0"/>
                </a:lnTo>
                <a:lnTo>
                  <a:pt x="7996890" y="4405219"/>
                </a:lnTo>
                <a:lnTo>
                  <a:pt x="322729" y="4512796"/>
                </a:lnTo>
                <a:lnTo>
                  <a:pt x="0" y="416859"/>
                </a:lnTo>
                <a:close/>
              </a:path>
            </a:pathLst>
          </a:custGeom>
          <a:ln w="19050">
            <a:solidFill>
              <a:srgbClr val="781D7D"/>
            </a:solidFill>
          </a:ln>
        </p:spPr>
        <p:txBody>
          <a:bodyPr anchor="ctr"/>
          <a:lstStyle>
            <a:lvl1pPr marL="0" indent="0">
              <a:buNone/>
              <a:defRPr/>
            </a:lvl1pPr>
          </a:lstStyle>
          <a:p>
            <a:endParaRPr lang="en-GB" dirty="0" smtClean="0"/>
          </a:p>
          <a:p>
            <a:r>
              <a:rPr lang="en-GB" dirty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30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0824" y="1124744"/>
            <a:ext cx="8641655" cy="4608512"/>
          </a:xfrm>
          <a:prstGeom prst="rect">
            <a:avLst/>
          </a:prstGeom>
        </p:spPr>
        <p:txBody>
          <a:bodyPr/>
          <a:lstStyle>
            <a:lvl1pPr>
              <a:defRPr sz="30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icon to add content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260350"/>
            <a:ext cx="68421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781D7D"/>
                </a:solidFill>
              </a:defRPr>
            </a:lvl1pPr>
          </a:lstStyle>
          <a:p>
            <a:pPr lvl="0"/>
            <a:r>
              <a:rPr lang="en-GB" dirty="0" smtClean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83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lderly man Whitechapel mark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57925" cy="6858000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5589240"/>
            <a:ext cx="6697663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GB" dirty="0" smtClean="0"/>
              <a:t>Presenter name, position, UCLPartners</a:t>
            </a:r>
          </a:p>
          <a:p>
            <a:pPr lvl="0"/>
            <a:endParaRPr lang="en-GB" dirty="0" smtClean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4869160"/>
            <a:ext cx="6696744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781D7D"/>
                </a:solidFill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051720" y="6093296"/>
            <a:ext cx="6697663" cy="3593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02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don buses –Whitechap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57925" cy="685800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5589240"/>
            <a:ext cx="6697663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GB" dirty="0" smtClean="0"/>
              <a:t>Presenter name, position, UCLPartners</a:t>
            </a:r>
          </a:p>
          <a:p>
            <a:pPr lvl="0"/>
            <a:endParaRPr lang="en-GB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4869160"/>
            <a:ext cx="6696744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781D7D"/>
                </a:solidFill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051720" y="6093296"/>
            <a:ext cx="6697663" cy="3593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rgbClr val="006298"/>
                </a:solidFill>
              </a:defRPr>
            </a:lvl1pPr>
          </a:lstStyle>
          <a:p>
            <a:pPr lvl="0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90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4.jpe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3" y="323402"/>
            <a:ext cx="1430529" cy="4508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5220"/>
            <a:ext cx="9161601" cy="1202780"/>
          </a:xfrm>
          <a:prstGeom prst="rect">
            <a:avLst/>
          </a:prstGeom>
        </p:spPr>
      </p:pic>
      <p:sp>
        <p:nvSpPr>
          <p:cNvPr id="4" name="Slide Number Placeholder 3"/>
          <p:cNvSpPr txBox="1">
            <a:spLocks/>
          </p:cNvSpPr>
          <p:nvPr/>
        </p:nvSpPr>
        <p:spPr>
          <a:xfrm>
            <a:off x="107504" y="6270103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3E27A0-6531-479A-B7C6-1AC2347D692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745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6" r:id="rId2"/>
    <p:sldLayoutId id="2147483701" r:id="rId3"/>
    <p:sldLayoutId id="2147483699" r:id="rId4"/>
    <p:sldLayoutId id="2147483697" r:id="rId5"/>
    <p:sldLayoutId id="2147483690" r:id="rId6"/>
    <p:sldLayoutId id="2147483691" r:id="rId7"/>
    <p:sldLayoutId id="2147483704" r:id="rId8"/>
    <p:sldLayoutId id="2147483669" r:id="rId9"/>
    <p:sldLayoutId id="214748370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38" y="-15974"/>
            <a:ext cx="591779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3" y="323402"/>
            <a:ext cx="1430529" cy="450895"/>
          </a:xfrm>
          <a:prstGeom prst="rect">
            <a:avLst/>
          </a:prstGeom>
        </p:spPr>
      </p:pic>
      <p:sp>
        <p:nvSpPr>
          <p:cNvPr id="4" name="Slide Number Placeholder 3"/>
          <p:cNvSpPr txBox="1">
            <a:spLocks/>
          </p:cNvSpPr>
          <p:nvPr/>
        </p:nvSpPr>
        <p:spPr>
          <a:xfrm>
            <a:off x="107504" y="6270103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3E27A0-6531-479A-B7C6-1AC2347D692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41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95736" y="5517232"/>
            <a:ext cx="6697663" cy="504055"/>
          </a:xfrm>
        </p:spPr>
        <p:txBody>
          <a:bodyPr/>
          <a:lstStyle/>
          <a:p>
            <a:r>
              <a:rPr lang="en-GB" dirty="0" smtClean="0"/>
              <a:t>Prof Steve Pilling, Dr Steven Reid and Douglas McKelvie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051720" y="4581128"/>
            <a:ext cx="6696744" cy="432048"/>
          </a:xfrm>
        </p:spPr>
        <p:txBody>
          <a:bodyPr/>
          <a:lstStyle/>
          <a:p>
            <a:pPr algn="ctr"/>
            <a:r>
              <a:rPr lang="en-GB" dirty="0" smtClean="0"/>
              <a:t>Camden Crisis Care Pathway – Options for Development 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53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0825" y="332457"/>
            <a:ext cx="6842125" cy="576263"/>
          </a:xfrm>
        </p:spPr>
        <p:txBody>
          <a:bodyPr/>
          <a:lstStyle/>
          <a:p>
            <a:pPr algn="ctr"/>
            <a:r>
              <a:rPr lang="en-GB" dirty="0"/>
              <a:t>Crisis Care Review</a:t>
            </a:r>
          </a:p>
          <a:p>
            <a:pPr algn="ctr"/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7543" y="1341784"/>
            <a:ext cx="8136905" cy="4535488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Development, dissemination, implementation and monitoring of an integrated multi-agency crisis </a:t>
            </a:r>
            <a:r>
              <a:rPr lang="en-GB" b="1" dirty="0" smtClean="0"/>
              <a:t>pathway.</a:t>
            </a:r>
            <a:r>
              <a:rPr lang="en-GB" dirty="0" smtClean="0"/>
              <a:t> </a:t>
            </a:r>
            <a:endParaRPr lang="en-GB" dirty="0"/>
          </a:p>
          <a:p>
            <a:pPr lvl="0"/>
            <a:r>
              <a:rPr lang="en-GB" dirty="0" smtClean="0"/>
              <a:t>Development </a:t>
            </a:r>
            <a:r>
              <a:rPr lang="en-GB" dirty="0"/>
              <a:t>of </a:t>
            </a:r>
            <a:r>
              <a:rPr lang="en-GB" dirty="0" smtClean="0"/>
              <a:t>pathway </a:t>
            </a:r>
            <a:r>
              <a:rPr lang="en-GB" dirty="0"/>
              <a:t>as a dynamic system which responds effectively to people in crisis and is based on the best available evidence on service configuration and the principles of pathway </a:t>
            </a:r>
            <a:r>
              <a:rPr lang="en-GB" dirty="0" smtClean="0"/>
              <a:t>re-design.</a:t>
            </a:r>
          </a:p>
          <a:p>
            <a:pPr lvl="0"/>
            <a:r>
              <a:rPr lang="en-GB" dirty="0" smtClean="0"/>
              <a:t>Developed by representative group of providers and service users.</a:t>
            </a:r>
            <a:endParaRPr lang="en-GB" b="1" dirty="0" smtClean="0"/>
          </a:p>
          <a:p>
            <a:r>
              <a:rPr lang="en-GB" dirty="0" smtClean="0"/>
              <a:t>Resources - project </a:t>
            </a:r>
            <a:r>
              <a:rPr lang="en-GB" dirty="0"/>
              <a:t>manager and data analyst for a limited time </a:t>
            </a:r>
            <a:r>
              <a:rPr lang="en-GB" dirty="0" smtClean="0"/>
              <a:t>period.</a:t>
            </a:r>
          </a:p>
          <a:p>
            <a:pPr lvl="0"/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554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1520" y="332457"/>
            <a:ext cx="6842125" cy="576263"/>
          </a:xfrm>
        </p:spPr>
        <p:txBody>
          <a:bodyPr/>
          <a:lstStyle/>
          <a:p>
            <a:pPr algn="ctr"/>
            <a:r>
              <a:rPr lang="en-GB" dirty="0" smtClean="0"/>
              <a:t>Crisis Care Review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9552" y="1412776"/>
            <a:ext cx="8136904" cy="3240360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R</a:t>
            </a:r>
            <a:r>
              <a:rPr lang="en-GB" b="1" dirty="0" smtClean="0"/>
              <a:t>eview </a:t>
            </a:r>
            <a:r>
              <a:rPr lang="en-GB" b="1" dirty="0"/>
              <a:t>and </a:t>
            </a:r>
            <a:r>
              <a:rPr lang="en-GB" b="1" dirty="0" smtClean="0"/>
              <a:t>enhancement of </a:t>
            </a:r>
            <a:r>
              <a:rPr lang="en-GB" b="1" dirty="0"/>
              <a:t>staffing and service specification of the Crisis Resolution </a:t>
            </a:r>
            <a:r>
              <a:rPr lang="en-GB" b="1" dirty="0" smtClean="0"/>
              <a:t>Teams comprising: </a:t>
            </a:r>
            <a:endParaRPr lang="en-GB" dirty="0"/>
          </a:p>
          <a:p>
            <a:pPr lvl="0"/>
            <a:r>
              <a:rPr lang="en-GB" dirty="0" smtClean="0"/>
              <a:t>Establishment of 24 </a:t>
            </a:r>
            <a:r>
              <a:rPr lang="en-GB" dirty="0"/>
              <a:t>hour crisis helpline </a:t>
            </a:r>
            <a:r>
              <a:rPr lang="en-GB" dirty="0" smtClean="0"/>
              <a:t>(Live </a:t>
            </a:r>
            <a:r>
              <a:rPr lang="en-GB" dirty="0"/>
              <a:t>from July 2015</a:t>
            </a:r>
            <a:r>
              <a:rPr lang="en-GB" dirty="0" smtClean="0"/>
              <a:t>).</a:t>
            </a:r>
            <a:endParaRPr lang="en-GB" dirty="0"/>
          </a:p>
          <a:p>
            <a:pPr lvl="0"/>
            <a:r>
              <a:rPr lang="en-GB" dirty="0"/>
              <a:t>E</a:t>
            </a:r>
            <a:r>
              <a:rPr lang="en-GB" dirty="0" smtClean="0"/>
              <a:t>xtension </a:t>
            </a:r>
            <a:r>
              <a:rPr lang="en-GB" dirty="0"/>
              <a:t>of </a:t>
            </a:r>
            <a:r>
              <a:rPr lang="en-GB" dirty="0" smtClean="0"/>
              <a:t>Crisis Resolution / Home Treatment teams (CRHTT) to </a:t>
            </a:r>
            <a:r>
              <a:rPr lang="en-GB" dirty="0"/>
              <a:t>provide a full 24 hour </a:t>
            </a:r>
            <a:r>
              <a:rPr lang="en-GB" dirty="0" smtClean="0"/>
              <a:t>response.</a:t>
            </a:r>
          </a:p>
          <a:p>
            <a:pPr lvl="1"/>
            <a:r>
              <a:rPr lang="en-GB" sz="2000" dirty="0" smtClean="0"/>
              <a:t>Extending cover to 24hrs.</a:t>
            </a:r>
          </a:p>
          <a:p>
            <a:pPr lvl="1"/>
            <a:r>
              <a:rPr lang="en-GB" sz="2000" dirty="0" smtClean="0"/>
              <a:t>Increase capacity to deliver </a:t>
            </a:r>
            <a:r>
              <a:rPr lang="en-GB" sz="2000" dirty="0"/>
              <a:t>more home </a:t>
            </a:r>
            <a:r>
              <a:rPr lang="en-GB" sz="2000" dirty="0" smtClean="0"/>
              <a:t>treatment. </a:t>
            </a:r>
          </a:p>
          <a:p>
            <a:pPr lvl="1"/>
            <a:r>
              <a:rPr lang="en-GB" sz="2000" dirty="0" smtClean="0"/>
              <a:t>Adjusting </a:t>
            </a:r>
            <a:r>
              <a:rPr lang="en-GB" sz="2000" dirty="0"/>
              <a:t>the skills mix </a:t>
            </a:r>
            <a:r>
              <a:rPr lang="en-GB" sz="2000" dirty="0" smtClean="0"/>
              <a:t>including increased  </a:t>
            </a:r>
            <a:r>
              <a:rPr lang="en-GB" sz="2000" dirty="0"/>
              <a:t>medical </a:t>
            </a:r>
            <a:r>
              <a:rPr lang="en-GB" sz="2000" dirty="0" smtClean="0"/>
              <a:t>time.</a:t>
            </a:r>
          </a:p>
          <a:p>
            <a:endParaRPr lang="en-GB" dirty="0" smtClean="0"/>
          </a:p>
          <a:p>
            <a:pPr lvl="0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6171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1520" y="332457"/>
            <a:ext cx="6842125" cy="576263"/>
          </a:xfrm>
        </p:spPr>
        <p:txBody>
          <a:bodyPr/>
          <a:lstStyle/>
          <a:p>
            <a:pPr algn="ctr"/>
            <a:r>
              <a:rPr lang="en-GB" dirty="0"/>
              <a:t>Crisis Care Review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1560" y="1484784"/>
            <a:ext cx="8064896" cy="3240360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Review and enhancement of Psychiatric Liaison Services in the Emergency </a:t>
            </a:r>
            <a:r>
              <a:rPr lang="en-GB" b="1" dirty="0" smtClean="0"/>
              <a:t>departments.</a:t>
            </a:r>
            <a:r>
              <a:rPr lang="en-GB" dirty="0" smtClean="0"/>
              <a:t> </a:t>
            </a:r>
          </a:p>
          <a:p>
            <a:r>
              <a:rPr lang="en-GB" dirty="0" smtClean="0"/>
              <a:t>Move </a:t>
            </a:r>
            <a:r>
              <a:rPr lang="en-GB" dirty="0"/>
              <a:t>to the recommended CORE 24 model across both EDs in </a:t>
            </a:r>
            <a:r>
              <a:rPr lang="en-GB" dirty="0" smtClean="0"/>
              <a:t>Camden.</a:t>
            </a:r>
          </a:p>
          <a:p>
            <a:r>
              <a:rPr lang="en-GB" dirty="0" smtClean="0"/>
              <a:t>Provide 24 hour service with additional medical staffing.</a:t>
            </a:r>
          </a:p>
          <a:p>
            <a:r>
              <a:rPr lang="en-GB" dirty="0" smtClean="0"/>
              <a:t>30 </a:t>
            </a:r>
            <a:r>
              <a:rPr lang="en-GB" dirty="0"/>
              <a:t>additional </a:t>
            </a:r>
            <a:r>
              <a:rPr lang="en-GB" dirty="0" smtClean="0"/>
              <a:t>staff.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39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1520" y="332656"/>
            <a:ext cx="6842125" cy="576263"/>
          </a:xfrm>
        </p:spPr>
        <p:txBody>
          <a:bodyPr/>
          <a:lstStyle/>
          <a:p>
            <a:pPr algn="ctr"/>
            <a:r>
              <a:rPr lang="en-GB" dirty="0"/>
              <a:t>Crisis Care Review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9552" y="1484784"/>
            <a:ext cx="8136904" cy="3240360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Develop and establish a </a:t>
            </a:r>
            <a:r>
              <a:rPr lang="en-GB" b="1" dirty="0" smtClean="0"/>
              <a:t>community-based drop-in </a:t>
            </a:r>
            <a:r>
              <a:rPr lang="en-GB" b="1" dirty="0"/>
              <a:t>service (CDIS</a:t>
            </a:r>
            <a:r>
              <a:rPr lang="en-GB" b="1" dirty="0" smtClean="0"/>
              <a:t>).</a:t>
            </a:r>
          </a:p>
          <a:p>
            <a:r>
              <a:rPr lang="en-GB" dirty="0"/>
              <a:t>Crisis Drop-</a:t>
            </a:r>
            <a:r>
              <a:rPr lang="en-GB" dirty="0" smtClean="0"/>
              <a:t>In to provide alternative to ED or </a:t>
            </a:r>
            <a:r>
              <a:rPr lang="en-GB" dirty="0" smtClean="0"/>
              <a:t>CRHTT operating out of hours (18.00 </a:t>
            </a:r>
            <a:r>
              <a:rPr lang="en-GB" dirty="0" smtClean="0"/>
              <a:t>to </a:t>
            </a:r>
            <a:r>
              <a:rPr lang="en-GB" dirty="0" smtClean="0"/>
              <a:t>23.00) 7 days per week </a:t>
            </a:r>
            <a:r>
              <a:rPr lang="en-GB" dirty="0" smtClean="0"/>
              <a:t>as primary </a:t>
            </a:r>
            <a:r>
              <a:rPr lang="en-GB" dirty="0"/>
              <a:t>provider of short-term support </a:t>
            </a:r>
            <a:r>
              <a:rPr lang="en-GB" dirty="0" smtClean="0"/>
              <a:t>and working </a:t>
            </a:r>
            <a:r>
              <a:rPr lang="en-GB" dirty="0"/>
              <a:t>closely with other </a:t>
            </a:r>
            <a:r>
              <a:rPr lang="en-GB" dirty="0" smtClean="0"/>
              <a:t>services. </a:t>
            </a:r>
          </a:p>
          <a:p>
            <a:pPr lvl="0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3927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1520" y="332656"/>
            <a:ext cx="6842125" cy="576263"/>
          </a:xfrm>
        </p:spPr>
        <p:txBody>
          <a:bodyPr/>
          <a:lstStyle/>
          <a:p>
            <a:pPr algn="ctr"/>
            <a:r>
              <a:rPr lang="en-GB" dirty="0" smtClean="0"/>
              <a:t>Crisis Care Review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7543" y="1484784"/>
            <a:ext cx="8208913" cy="324036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Review capacity of community services to support people </a:t>
            </a:r>
            <a:r>
              <a:rPr lang="en-GB" b="1" dirty="0" smtClean="0"/>
              <a:t>at risk of crisis.</a:t>
            </a:r>
          </a:p>
          <a:p>
            <a:r>
              <a:rPr lang="en-GB" dirty="0"/>
              <a:t>Enhancement of Community Support </a:t>
            </a:r>
            <a:r>
              <a:rPr lang="en-GB" dirty="0" smtClean="0"/>
              <a:t>– increased staffing </a:t>
            </a:r>
            <a:r>
              <a:rPr lang="en-GB" dirty="0"/>
              <a:t>required for community services to contribute to a reduction </a:t>
            </a:r>
            <a:r>
              <a:rPr lang="en-GB" dirty="0" smtClean="0"/>
              <a:t>of </a:t>
            </a:r>
            <a:r>
              <a:rPr lang="en-GB" dirty="0"/>
              <a:t>people presenting in crisis is </a:t>
            </a:r>
            <a:r>
              <a:rPr lang="en-GB" dirty="0" smtClean="0"/>
              <a:t>difficult </a:t>
            </a:r>
            <a:r>
              <a:rPr lang="en-GB" dirty="0"/>
              <a:t>to </a:t>
            </a:r>
            <a:r>
              <a:rPr lang="en-GB" dirty="0" smtClean="0"/>
              <a:t>estimate.</a:t>
            </a:r>
          </a:p>
          <a:p>
            <a:r>
              <a:rPr lang="en-GB" dirty="0" smtClean="0"/>
              <a:t>Needs fuller review </a:t>
            </a:r>
            <a:r>
              <a:rPr lang="en-GB" dirty="0"/>
              <a:t>of </a:t>
            </a:r>
            <a:r>
              <a:rPr lang="en-GB" dirty="0" smtClean="0"/>
              <a:t>current </a:t>
            </a:r>
            <a:r>
              <a:rPr lang="en-GB" dirty="0"/>
              <a:t>capacity of community </a:t>
            </a:r>
            <a:r>
              <a:rPr lang="en-GB" dirty="0" smtClean="0"/>
              <a:t>services and consideration of current </a:t>
            </a:r>
            <a:r>
              <a:rPr lang="en-GB" dirty="0"/>
              <a:t>cost pressures on </a:t>
            </a:r>
            <a:r>
              <a:rPr lang="en-GB" dirty="0" smtClean="0"/>
              <a:t>community services.</a:t>
            </a:r>
          </a:p>
          <a:p>
            <a:r>
              <a:rPr lang="en-GB" dirty="0" smtClean="0"/>
              <a:t>Simulation </a:t>
            </a:r>
            <a:r>
              <a:rPr lang="en-GB" dirty="0"/>
              <a:t>modelling of </a:t>
            </a:r>
            <a:r>
              <a:rPr lang="en-GB" dirty="0" smtClean="0"/>
              <a:t>increased community staff suggests discernible impact. </a:t>
            </a:r>
          </a:p>
        </p:txBody>
      </p:sp>
    </p:spTree>
    <p:extLst>
      <p:ext uri="{BB962C8B-B14F-4D97-AF65-F5344CB8AC3E}">
        <p14:creationId xmlns:p14="http://schemas.microsoft.com/office/powerpoint/2010/main" val="352581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1520" y="404664"/>
            <a:ext cx="6842125" cy="504056"/>
          </a:xfrm>
        </p:spPr>
        <p:txBody>
          <a:bodyPr/>
          <a:lstStyle/>
          <a:p>
            <a:pPr algn="ctr"/>
            <a:r>
              <a:rPr lang="en-GB" dirty="0"/>
              <a:t>Crisis Care Review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5" y="1628800"/>
            <a:ext cx="8208913" cy="3888432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Restructure community services and provide </a:t>
            </a:r>
            <a:r>
              <a:rPr lang="en-GB" b="1" dirty="0" smtClean="0"/>
              <a:t>practice-based </a:t>
            </a:r>
            <a:r>
              <a:rPr lang="en-GB" b="1" dirty="0"/>
              <a:t>community teams aligned to primary </a:t>
            </a:r>
            <a:r>
              <a:rPr lang="en-GB" b="1" dirty="0" smtClean="0"/>
              <a:t>care. </a:t>
            </a:r>
          </a:p>
          <a:p>
            <a:pPr lvl="0"/>
            <a:r>
              <a:rPr lang="en-GB" dirty="0" smtClean="0"/>
              <a:t>Practice-based teams providing:</a:t>
            </a:r>
            <a:endParaRPr lang="en-GB" dirty="0"/>
          </a:p>
          <a:p>
            <a:pPr lvl="1"/>
            <a:r>
              <a:rPr lang="en-GB" dirty="0" smtClean="0"/>
              <a:t>single </a:t>
            </a:r>
            <a:r>
              <a:rPr lang="en-GB" dirty="0"/>
              <a:t>point of entry </a:t>
            </a:r>
          </a:p>
          <a:p>
            <a:pPr lvl="1"/>
            <a:r>
              <a:rPr lang="en-GB" dirty="0" smtClean="0"/>
              <a:t>advice</a:t>
            </a:r>
            <a:r>
              <a:rPr lang="en-GB" dirty="0"/>
              <a:t>, consultation </a:t>
            </a:r>
            <a:r>
              <a:rPr lang="en-GB" dirty="0" smtClean="0"/>
              <a:t>and </a:t>
            </a:r>
            <a:r>
              <a:rPr lang="en-GB" dirty="0"/>
              <a:t>management of </a:t>
            </a:r>
            <a:r>
              <a:rPr lang="en-GB" dirty="0" smtClean="0"/>
              <a:t>mental health </a:t>
            </a:r>
            <a:r>
              <a:rPr lang="en-GB" dirty="0" smtClean="0">
                <a:solidFill>
                  <a:srgbClr val="000000"/>
                </a:solidFill>
              </a:rPr>
              <a:t>crisis </a:t>
            </a:r>
            <a:r>
              <a:rPr lang="en-GB" dirty="0" smtClean="0"/>
              <a:t>in </a:t>
            </a:r>
            <a:r>
              <a:rPr lang="en-GB" dirty="0"/>
              <a:t>primary </a:t>
            </a:r>
            <a:r>
              <a:rPr lang="en-GB" dirty="0" smtClean="0"/>
              <a:t>care, </a:t>
            </a:r>
            <a:r>
              <a:rPr lang="en-GB" dirty="0"/>
              <a:t>linked to </a:t>
            </a:r>
            <a:r>
              <a:rPr lang="en-GB" dirty="0" smtClean="0"/>
              <a:t>IAPT </a:t>
            </a:r>
            <a:endParaRPr lang="en-GB" dirty="0"/>
          </a:p>
          <a:p>
            <a:pPr lvl="1"/>
            <a:r>
              <a:rPr lang="en-GB" dirty="0"/>
              <a:t>assessment and </a:t>
            </a:r>
            <a:r>
              <a:rPr lang="en-GB" dirty="0" smtClean="0"/>
              <a:t>interventions </a:t>
            </a:r>
            <a:r>
              <a:rPr lang="en-GB" dirty="0"/>
              <a:t>for complex mental health problems integrated with non-statutory</a:t>
            </a:r>
            <a:r>
              <a:rPr lang="en-GB" dirty="0" smtClean="0"/>
              <a:t>, </a:t>
            </a:r>
            <a:r>
              <a:rPr lang="en-GB" dirty="0"/>
              <a:t>social and housing services </a:t>
            </a:r>
          </a:p>
          <a:p>
            <a:pPr lvl="1"/>
            <a:r>
              <a:rPr lang="en-GB" dirty="0"/>
              <a:t>effective links with physical health services and specialist mental health services (e.g.  CRHTT, </a:t>
            </a:r>
            <a:r>
              <a:rPr lang="en-GB" dirty="0" smtClean="0"/>
              <a:t>early intervention in psychosis (</a:t>
            </a:r>
            <a:r>
              <a:rPr lang="en-GB" dirty="0" smtClean="0">
                <a:solidFill>
                  <a:srgbClr val="000000"/>
                </a:solidFill>
              </a:rPr>
              <a:t>EIP)</a:t>
            </a:r>
            <a:r>
              <a:rPr lang="en-GB" dirty="0" smtClean="0"/>
              <a:t>, </a:t>
            </a:r>
            <a:r>
              <a:rPr lang="en-GB" dirty="0" smtClean="0"/>
              <a:t>in-patient </a:t>
            </a:r>
            <a:r>
              <a:rPr lang="en-GB" dirty="0"/>
              <a:t>services</a:t>
            </a:r>
            <a:r>
              <a:rPr lang="en-GB" dirty="0" smtClean="0"/>
              <a:t>). </a:t>
            </a:r>
            <a:endParaRPr lang="en-GB" dirty="0"/>
          </a:p>
          <a:p>
            <a:pPr lvl="0"/>
            <a:r>
              <a:rPr lang="en-GB" dirty="0"/>
              <a:t>Developed from a re-structuring of existing </a:t>
            </a:r>
            <a:r>
              <a:rPr lang="en-GB" dirty="0" smtClean="0"/>
              <a:t>services:</a:t>
            </a:r>
            <a:endParaRPr lang="en-GB" dirty="0"/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Agree whether to integrate </a:t>
            </a:r>
            <a:r>
              <a:rPr lang="en-GB" dirty="0" smtClean="0"/>
              <a:t>drug </a:t>
            </a:r>
            <a:r>
              <a:rPr lang="en-GB" dirty="0"/>
              <a:t>and alcohol services </a:t>
            </a:r>
            <a:r>
              <a:rPr lang="en-GB" dirty="0" smtClean="0"/>
              <a:t>or not, with a view to offering multidisciplinary</a:t>
            </a:r>
            <a:r>
              <a:rPr lang="en-GB" dirty="0" smtClean="0"/>
              <a:t>, </a:t>
            </a:r>
            <a:r>
              <a:rPr lang="en-GB" dirty="0" smtClean="0"/>
              <a:t>NICE-compliant </a:t>
            </a:r>
            <a:r>
              <a:rPr lang="en-GB" dirty="0"/>
              <a:t>treatments </a:t>
            </a:r>
            <a:r>
              <a:rPr lang="en-GB" dirty="0" smtClean="0"/>
              <a:t>in line with Access </a:t>
            </a:r>
            <a:r>
              <a:rPr lang="en-GB" dirty="0"/>
              <a:t>and Waiting Time </a:t>
            </a:r>
            <a:r>
              <a:rPr lang="en-GB" dirty="0" smtClean="0"/>
              <a:t>Programme.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4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98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CLPartners central slides">
  <a:themeElements>
    <a:clrScheme name="UCLPartners colours">
      <a:dk1>
        <a:sysClr val="windowText" lastClr="000000"/>
      </a:dk1>
      <a:lt1>
        <a:sysClr val="window" lastClr="FFFFFF"/>
      </a:lt1>
      <a:dk2>
        <a:srgbClr val="006298"/>
      </a:dk2>
      <a:lt2>
        <a:srgbClr val="D0CFCF"/>
      </a:lt2>
      <a:accent1>
        <a:srgbClr val="A4D620"/>
      </a:accent1>
      <a:accent2>
        <a:srgbClr val="41B6E6"/>
      </a:accent2>
      <a:accent3>
        <a:srgbClr val="FF9900"/>
      </a:accent3>
      <a:accent4>
        <a:srgbClr val="F32F79"/>
      </a:accent4>
      <a:accent5>
        <a:srgbClr val="781D7D"/>
      </a:accent5>
      <a:accent6>
        <a:srgbClr val="CF2D4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CLPartners closing slide">
  <a:themeElements>
    <a:clrScheme name="UCLPartners colours">
      <a:dk1>
        <a:sysClr val="windowText" lastClr="000000"/>
      </a:dk1>
      <a:lt1>
        <a:sysClr val="window" lastClr="FFFFFF"/>
      </a:lt1>
      <a:dk2>
        <a:srgbClr val="006298"/>
      </a:dk2>
      <a:lt2>
        <a:srgbClr val="D0CFCF"/>
      </a:lt2>
      <a:accent1>
        <a:srgbClr val="A4D620"/>
      </a:accent1>
      <a:accent2>
        <a:srgbClr val="41B6E6"/>
      </a:accent2>
      <a:accent3>
        <a:srgbClr val="FF9900"/>
      </a:accent3>
      <a:accent4>
        <a:srgbClr val="F32F79"/>
      </a:accent4>
      <a:accent5>
        <a:srgbClr val="781D7D"/>
      </a:accent5>
      <a:accent6>
        <a:srgbClr val="CF2D4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1759432</TotalTime>
  <Words>538</Words>
  <Application>Microsoft Macintosh PowerPoint</Application>
  <PresentationFormat>On-screen Show (4:3)</PresentationFormat>
  <Paragraphs>47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UCLPartners central slides</vt:lpstr>
      <vt:lpstr>UCLPartners closing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Choterina Freer</dc:creator>
  <cp:lastModifiedBy>Steven Ebert</cp:lastModifiedBy>
  <cp:revision>197</cp:revision>
  <dcterms:created xsi:type="dcterms:W3CDTF">2013-11-21T14:16:19Z</dcterms:created>
  <dcterms:modified xsi:type="dcterms:W3CDTF">2015-10-14T11:51:24Z</dcterms:modified>
</cp:coreProperties>
</file>